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83" r:id="rId1"/>
    <p:sldMasterId id="2147483807" r:id="rId2"/>
  </p:sldMasterIdLst>
  <p:notesMasterIdLst>
    <p:notesMasterId r:id="rId18"/>
  </p:notesMasterIdLst>
  <p:handoutMasterIdLst>
    <p:handoutMasterId r:id="rId19"/>
  </p:handoutMasterIdLst>
  <p:sldIdLst>
    <p:sldId id="369" r:id="rId3"/>
    <p:sldId id="382" r:id="rId4"/>
    <p:sldId id="432" r:id="rId5"/>
    <p:sldId id="433" r:id="rId6"/>
    <p:sldId id="434" r:id="rId7"/>
    <p:sldId id="435" r:id="rId8"/>
    <p:sldId id="443" r:id="rId9"/>
    <p:sldId id="438" r:id="rId10"/>
    <p:sldId id="439" r:id="rId11"/>
    <p:sldId id="440" r:id="rId12"/>
    <p:sldId id="441" r:id="rId13"/>
    <p:sldId id="447" r:id="rId14"/>
    <p:sldId id="444" r:id="rId15"/>
    <p:sldId id="436" r:id="rId16"/>
    <p:sldId id="446" r:id="rId17"/>
  </p:sldIdLst>
  <p:sldSz cx="9144000" cy="6858000" type="screen4x3"/>
  <p:notesSz cx="7010400" cy="93964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E99"/>
    <a:srgbClr val="01447B"/>
    <a:srgbClr val="FF8000"/>
    <a:srgbClr val="193769"/>
    <a:srgbClr val="0E3D6D"/>
    <a:srgbClr val="FD8522"/>
    <a:srgbClr val="E87827"/>
    <a:srgbClr val="4B296C"/>
    <a:srgbClr val="852572"/>
    <a:srgbClr val="CD462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61" autoAdjust="0"/>
    <p:restoredTop sz="91422" autoAdjust="0"/>
  </p:normalViewPr>
  <p:slideViewPr>
    <p:cSldViewPr snapToGrid="0" snapToObjects="1">
      <p:cViewPr varScale="1">
        <p:scale>
          <a:sx n="71" d="100"/>
          <a:sy n="71" d="100"/>
        </p:scale>
        <p:origin x="212" y="4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notesViewPr>
    <p:cSldViewPr snapToGrid="0" snapToObjects="1">
      <p:cViewPr>
        <p:scale>
          <a:sx n="96" d="100"/>
          <a:sy n="96" d="100"/>
        </p:scale>
        <p:origin x="88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9821"/>
          </a:xfrm>
          <a:prstGeom prst="rect">
            <a:avLst/>
          </a:prstGeom>
        </p:spPr>
        <p:txBody>
          <a:bodyPr vert="horz" lIns="93744" tIns="46872" rIns="93744" bIns="46872"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9821"/>
          </a:xfrm>
          <a:prstGeom prst="rect">
            <a:avLst/>
          </a:prstGeom>
        </p:spPr>
        <p:txBody>
          <a:bodyPr vert="horz" lIns="93744" tIns="46872" rIns="93744" bIns="46872" rtlCol="0"/>
          <a:lstStyle>
            <a:lvl1pPr algn="r">
              <a:defRPr sz="1200"/>
            </a:lvl1pPr>
          </a:lstStyle>
          <a:p>
            <a:fld id="{C6310D87-62DF-5D49-BDC9-E6CB2AFB4311}" type="datetimeFigureOut">
              <a:rPr lang="en-US" smtClean="0"/>
              <a:t>6/8/2020</a:t>
            </a:fld>
            <a:endParaRPr lang="en-US"/>
          </a:p>
        </p:txBody>
      </p:sp>
      <p:sp>
        <p:nvSpPr>
          <p:cNvPr id="4" name="Footer Placeholder 3"/>
          <p:cNvSpPr>
            <a:spLocks noGrp="1"/>
          </p:cNvSpPr>
          <p:nvPr>
            <p:ph type="ftr" sz="quarter" idx="2"/>
          </p:nvPr>
        </p:nvSpPr>
        <p:spPr>
          <a:xfrm>
            <a:off x="0" y="8924961"/>
            <a:ext cx="3037840" cy="469821"/>
          </a:xfrm>
          <a:prstGeom prst="rect">
            <a:avLst/>
          </a:prstGeom>
        </p:spPr>
        <p:txBody>
          <a:bodyPr vert="horz" lIns="93744" tIns="46872" rIns="93744" bIns="46872"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924961"/>
            <a:ext cx="3037840" cy="469821"/>
          </a:xfrm>
          <a:prstGeom prst="rect">
            <a:avLst/>
          </a:prstGeom>
        </p:spPr>
        <p:txBody>
          <a:bodyPr vert="horz" lIns="93744" tIns="46872" rIns="93744" bIns="46872" rtlCol="0" anchor="b"/>
          <a:lstStyle>
            <a:lvl1pPr algn="r">
              <a:defRPr sz="1200"/>
            </a:lvl1pPr>
          </a:lstStyle>
          <a:p>
            <a:fld id="{288F7EDB-C421-824C-B61B-4918CA274967}" type="slidenum">
              <a:rPr lang="en-US" smtClean="0"/>
              <a:t>‹#›</a:t>
            </a:fld>
            <a:endParaRPr lang="en-US"/>
          </a:p>
        </p:txBody>
      </p:sp>
    </p:spTree>
    <p:extLst>
      <p:ext uri="{BB962C8B-B14F-4D97-AF65-F5344CB8AC3E}">
        <p14:creationId xmlns:p14="http://schemas.microsoft.com/office/powerpoint/2010/main" val="25126822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9821"/>
          </a:xfrm>
          <a:prstGeom prst="rect">
            <a:avLst/>
          </a:prstGeom>
        </p:spPr>
        <p:txBody>
          <a:bodyPr vert="horz" lIns="93744" tIns="46872" rIns="93744" bIns="46872" rtlCol="0"/>
          <a:lstStyle>
            <a:lvl1pPr algn="l">
              <a:defRPr sz="1200"/>
            </a:lvl1pPr>
          </a:lstStyle>
          <a:p>
            <a:endParaRPr lang="en-US"/>
          </a:p>
        </p:txBody>
      </p:sp>
      <p:sp>
        <p:nvSpPr>
          <p:cNvPr id="3" name="Date Placeholder 2"/>
          <p:cNvSpPr>
            <a:spLocks noGrp="1"/>
          </p:cNvSpPr>
          <p:nvPr>
            <p:ph type="dt" idx="1"/>
          </p:nvPr>
        </p:nvSpPr>
        <p:spPr>
          <a:xfrm>
            <a:off x="3970938" y="0"/>
            <a:ext cx="3037840" cy="469821"/>
          </a:xfrm>
          <a:prstGeom prst="rect">
            <a:avLst/>
          </a:prstGeom>
        </p:spPr>
        <p:txBody>
          <a:bodyPr vert="horz" lIns="93744" tIns="46872" rIns="93744" bIns="46872" rtlCol="0"/>
          <a:lstStyle>
            <a:lvl1pPr algn="r">
              <a:defRPr sz="1200"/>
            </a:lvl1pPr>
          </a:lstStyle>
          <a:p>
            <a:fld id="{B70DE41B-D784-BA4F-A062-70A7D1BFE910}" type="datetimeFigureOut">
              <a:rPr lang="en-US" smtClean="0"/>
              <a:t>6/8/2020</a:t>
            </a:fld>
            <a:endParaRPr lang="en-US"/>
          </a:p>
        </p:txBody>
      </p:sp>
      <p:sp>
        <p:nvSpPr>
          <p:cNvPr id="4" name="Slide Image Placeholder 3"/>
          <p:cNvSpPr>
            <a:spLocks noGrp="1" noRot="1" noChangeAspect="1"/>
          </p:cNvSpPr>
          <p:nvPr>
            <p:ph type="sldImg" idx="2"/>
          </p:nvPr>
        </p:nvSpPr>
        <p:spPr>
          <a:xfrm>
            <a:off x="1155700" y="704850"/>
            <a:ext cx="4699000" cy="3524250"/>
          </a:xfrm>
          <a:prstGeom prst="rect">
            <a:avLst/>
          </a:prstGeom>
          <a:noFill/>
          <a:ln w="12700">
            <a:solidFill>
              <a:prstClr val="black"/>
            </a:solidFill>
          </a:ln>
        </p:spPr>
        <p:txBody>
          <a:bodyPr vert="horz" lIns="93744" tIns="46872" rIns="93744" bIns="46872" rtlCol="0" anchor="ctr"/>
          <a:lstStyle/>
          <a:p>
            <a:endParaRPr lang="en-US"/>
          </a:p>
        </p:txBody>
      </p:sp>
      <p:sp>
        <p:nvSpPr>
          <p:cNvPr id="5" name="Notes Placeholder 4"/>
          <p:cNvSpPr>
            <a:spLocks noGrp="1"/>
          </p:cNvSpPr>
          <p:nvPr>
            <p:ph type="body" sz="quarter" idx="3"/>
          </p:nvPr>
        </p:nvSpPr>
        <p:spPr>
          <a:xfrm>
            <a:off x="701040" y="4463296"/>
            <a:ext cx="5608320" cy="4228386"/>
          </a:xfrm>
          <a:prstGeom prst="rect">
            <a:avLst/>
          </a:prstGeom>
        </p:spPr>
        <p:txBody>
          <a:bodyPr vert="horz" lIns="93744" tIns="46872" rIns="93744" bIns="4687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24961"/>
            <a:ext cx="3037840" cy="469821"/>
          </a:xfrm>
          <a:prstGeom prst="rect">
            <a:avLst/>
          </a:prstGeom>
        </p:spPr>
        <p:txBody>
          <a:bodyPr vert="horz" lIns="93744" tIns="46872" rIns="93744" bIns="46872"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924961"/>
            <a:ext cx="3037840" cy="469821"/>
          </a:xfrm>
          <a:prstGeom prst="rect">
            <a:avLst/>
          </a:prstGeom>
        </p:spPr>
        <p:txBody>
          <a:bodyPr vert="horz" lIns="93744" tIns="46872" rIns="93744" bIns="46872" rtlCol="0" anchor="b"/>
          <a:lstStyle>
            <a:lvl1pPr algn="r">
              <a:defRPr sz="1200"/>
            </a:lvl1pPr>
          </a:lstStyle>
          <a:p>
            <a:fld id="{5D278A8B-08C7-9F46-93BF-5A384DF5C06C}" type="slidenum">
              <a:rPr lang="en-US" smtClean="0"/>
              <a:t>‹#›</a:t>
            </a:fld>
            <a:endParaRPr lang="en-US"/>
          </a:p>
        </p:txBody>
      </p:sp>
    </p:spTree>
    <p:extLst>
      <p:ext uri="{BB962C8B-B14F-4D97-AF65-F5344CB8AC3E}">
        <p14:creationId xmlns:p14="http://schemas.microsoft.com/office/powerpoint/2010/main" val="187867623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This presentation is an overview of Section 504:  Educating Students with Disabilities.</a:t>
            </a:r>
          </a:p>
        </p:txBody>
      </p:sp>
      <p:sp>
        <p:nvSpPr>
          <p:cNvPr id="4" name="Slide Number Placeholder 3"/>
          <p:cNvSpPr>
            <a:spLocks noGrp="1"/>
          </p:cNvSpPr>
          <p:nvPr>
            <p:ph type="sldNum" sz="quarter" idx="5"/>
          </p:nvPr>
        </p:nvSpPr>
        <p:spPr/>
        <p:txBody>
          <a:bodyPr/>
          <a:lstStyle/>
          <a:p>
            <a:fld id="{5D278A8B-08C7-9F46-93BF-5A384DF5C06C}" type="slidenum">
              <a:rPr lang="en-US" smtClean="0"/>
              <a:t>1</a:t>
            </a:fld>
            <a:endParaRPr lang="en-US"/>
          </a:p>
        </p:txBody>
      </p:sp>
    </p:spTree>
    <p:extLst>
      <p:ext uri="{BB962C8B-B14F-4D97-AF65-F5344CB8AC3E}">
        <p14:creationId xmlns:p14="http://schemas.microsoft.com/office/powerpoint/2010/main" val="2064607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278A8B-08C7-9F46-93BF-5A384DF5C06C}" type="slidenum">
              <a:rPr lang="en-US" smtClean="0"/>
              <a:t>10</a:t>
            </a:fld>
            <a:endParaRPr lang="en-US"/>
          </a:p>
        </p:txBody>
      </p:sp>
    </p:spTree>
    <p:extLst>
      <p:ext uri="{BB962C8B-B14F-4D97-AF65-F5344CB8AC3E}">
        <p14:creationId xmlns:p14="http://schemas.microsoft.com/office/powerpoint/2010/main" val="2007414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u="sng" dirty="0"/>
              <a:t>Child Find</a:t>
            </a:r>
          </a:p>
          <a:p>
            <a:endParaRPr lang="en-US" sz="1600" b="1" u="sng" dirty="0"/>
          </a:p>
          <a:p>
            <a:r>
              <a:rPr lang="en-US" sz="1400" dirty="0"/>
              <a:t> The district will annually undertake to identify and locate every qualified student with a disability residing in the district’s jurisdiction who is not receiving a public education and take appropriate steps to notify children with disabilities and their parents/guardians of the district’s responsibilities under Section 504. </a:t>
            </a:r>
          </a:p>
          <a:p>
            <a:endParaRPr lang="en-US" sz="1400" dirty="0"/>
          </a:p>
          <a:p>
            <a:r>
              <a:rPr lang="en-US" sz="1600" b="1" dirty="0"/>
              <a:t>Free and Appropriate Public Education (FAPE)</a:t>
            </a:r>
          </a:p>
        </p:txBody>
      </p:sp>
      <p:sp>
        <p:nvSpPr>
          <p:cNvPr id="4" name="Slide Number Placeholder 3"/>
          <p:cNvSpPr>
            <a:spLocks noGrp="1"/>
          </p:cNvSpPr>
          <p:nvPr>
            <p:ph type="sldNum" sz="quarter" idx="5"/>
          </p:nvPr>
        </p:nvSpPr>
        <p:spPr/>
        <p:txBody>
          <a:bodyPr/>
          <a:lstStyle/>
          <a:p>
            <a:fld id="{5D278A8B-08C7-9F46-93BF-5A384DF5C06C}" type="slidenum">
              <a:rPr lang="en-US" smtClean="0"/>
              <a:t>11</a:t>
            </a:fld>
            <a:endParaRPr lang="en-US"/>
          </a:p>
        </p:txBody>
      </p:sp>
    </p:spTree>
    <p:extLst>
      <p:ext uri="{BB962C8B-B14F-4D97-AF65-F5344CB8AC3E}">
        <p14:creationId xmlns:p14="http://schemas.microsoft.com/office/powerpoint/2010/main" val="2270089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b="1" dirty="0"/>
          </a:p>
        </p:txBody>
      </p:sp>
      <p:sp>
        <p:nvSpPr>
          <p:cNvPr id="4" name="Slide Number Placeholder 3"/>
          <p:cNvSpPr>
            <a:spLocks noGrp="1"/>
          </p:cNvSpPr>
          <p:nvPr>
            <p:ph type="sldNum" sz="quarter" idx="5"/>
          </p:nvPr>
        </p:nvSpPr>
        <p:spPr/>
        <p:txBody>
          <a:bodyPr/>
          <a:lstStyle/>
          <a:p>
            <a:fld id="{5D278A8B-08C7-9F46-93BF-5A384DF5C06C}" type="slidenum">
              <a:rPr lang="en-US" smtClean="0"/>
              <a:t>12</a:t>
            </a:fld>
            <a:endParaRPr lang="en-US"/>
          </a:p>
        </p:txBody>
      </p:sp>
    </p:spTree>
    <p:extLst>
      <p:ext uri="{BB962C8B-B14F-4D97-AF65-F5344CB8AC3E}">
        <p14:creationId xmlns:p14="http://schemas.microsoft.com/office/powerpoint/2010/main" val="1493204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Individuals With Disabilities Education Act (IDEA)</a:t>
            </a:r>
          </a:p>
          <a:p>
            <a:endParaRPr lang="en-US" sz="1400" dirty="0"/>
          </a:p>
        </p:txBody>
      </p:sp>
      <p:sp>
        <p:nvSpPr>
          <p:cNvPr id="4" name="Slide Number Placeholder 3"/>
          <p:cNvSpPr>
            <a:spLocks noGrp="1"/>
          </p:cNvSpPr>
          <p:nvPr>
            <p:ph type="sldNum" sz="quarter" idx="5"/>
          </p:nvPr>
        </p:nvSpPr>
        <p:spPr/>
        <p:txBody>
          <a:bodyPr/>
          <a:lstStyle/>
          <a:p>
            <a:fld id="{5D278A8B-08C7-9F46-93BF-5A384DF5C06C}" type="slidenum">
              <a:rPr lang="en-US" smtClean="0"/>
              <a:t>13</a:t>
            </a:fld>
            <a:endParaRPr lang="en-US"/>
          </a:p>
        </p:txBody>
      </p:sp>
    </p:spTree>
    <p:extLst>
      <p:ext uri="{BB962C8B-B14F-4D97-AF65-F5344CB8AC3E}">
        <p14:creationId xmlns:p14="http://schemas.microsoft.com/office/powerpoint/2010/main" val="4147755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Policy and Procedure 2211 and 2211P can be found on the district website under Policies and Procedures.</a:t>
            </a:r>
          </a:p>
        </p:txBody>
      </p:sp>
      <p:sp>
        <p:nvSpPr>
          <p:cNvPr id="4" name="Slide Number Placeholder 3"/>
          <p:cNvSpPr>
            <a:spLocks noGrp="1"/>
          </p:cNvSpPr>
          <p:nvPr>
            <p:ph type="sldNum" sz="quarter" idx="5"/>
          </p:nvPr>
        </p:nvSpPr>
        <p:spPr/>
        <p:txBody>
          <a:bodyPr/>
          <a:lstStyle/>
          <a:p>
            <a:fld id="{5D278A8B-08C7-9F46-93BF-5A384DF5C06C}" type="slidenum">
              <a:rPr lang="en-US" smtClean="0"/>
              <a:t>14</a:t>
            </a:fld>
            <a:endParaRPr lang="en-US"/>
          </a:p>
        </p:txBody>
      </p:sp>
    </p:spTree>
    <p:extLst>
      <p:ext uri="{BB962C8B-B14F-4D97-AF65-F5344CB8AC3E}">
        <p14:creationId xmlns:p14="http://schemas.microsoft.com/office/powerpoint/2010/main" val="3135067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278A8B-08C7-9F46-93BF-5A384DF5C06C}" type="slidenum">
              <a:rPr lang="en-US" smtClean="0"/>
              <a:t>15</a:t>
            </a:fld>
            <a:endParaRPr lang="en-US"/>
          </a:p>
        </p:txBody>
      </p:sp>
    </p:spTree>
    <p:extLst>
      <p:ext uri="{BB962C8B-B14F-4D97-AF65-F5344CB8AC3E}">
        <p14:creationId xmlns:p14="http://schemas.microsoft.com/office/powerpoint/2010/main" val="1861777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504 is a civil rights law, which protects the rights of individuals with disabilities in programs and activities that receive federal financial assistance from the U.S. Department of Education. In addition to Section 504 of the Rehabilitation Act of 1973, the American with Disabilities Act Amendment of 2008 comprise the federal laws prohibiting disability-based discrimination against students.</a:t>
            </a:r>
          </a:p>
        </p:txBody>
      </p:sp>
      <p:sp>
        <p:nvSpPr>
          <p:cNvPr id="4" name="Slide Number Placeholder 3"/>
          <p:cNvSpPr>
            <a:spLocks noGrp="1"/>
          </p:cNvSpPr>
          <p:nvPr>
            <p:ph type="sldNum" sz="quarter" idx="5"/>
          </p:nvPr>
        </p:nvSpPr>
        <p:spPr/>
        <p:txBody>
          <a:bodyPr/>
          <a:lstStyle/>
          <a:p>
            <a:fld id="{5D278A8B-08C7-9F46-93BF-5A384DF5C06C}" type="slidenum">
              <a:rPr lang="en-US" smtClean="0"/>
              <a:t>2</a:t>
            </a:fld>
            <a:endParaRPr lang="en-US"/>
          </a:p>
        </p:txBody>
      </p:sp>
    </p:spTree>
    <p:extLst>
      <p:ext uri="{BB962C8B-B14F-4D97-AF65-F5344CB8AC3E}">
        <p14:creationId xmlns:p14="http://schemas.microsoft.com/office/powerpoint/2010/main" val="1019322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law states that “No otherwise qualified individual with a disability in the United States,…shall, solely by reason of her or his disability, be excluded from the participation in, be denied the benefits of, or be subjected to discrimination under any program or activity receiving Federal financial assistance”</a:t>
            </a:r>
          </a:p>
          <a:p>
            <a:endParaRPr lang="en-US" dirty="0"/>
          </a:p>
        </p:txBody>
      </p:sp>
      <p:sp>
        <p:nvSpPr>
          <p:cNvPr id="4" name="Slide Number Placeholder 3"/>
          <p:cNvSpPr>
            <a:spLocks noGrp="1"/>
          </p:cNvSpPr>
          <p:nvPr>
            <p:ph type="sldNum" sz="quarter" idx="5"/>
          </p:nvPr>
        </p:nvSpPr>
        <p:spPr/>
        <p:txBody>
          <a:bodyPr/>
          <a:lstStyle/>
          <a:p>
            <a:fld id="{5D278A8B-08C7-9F46-93BF-5A384DF5C06C}" type="slidenum">
              <a:rPr lang="en-US" smtClean="0"/>
              <a:t>3</a:t>
            </a:fld>
            <a:endParaRPr lang="en-US"/>
          </a:p>
        </p:txBody>
      </p:sp>
    </p:spTree>
    <p:extLst>
      <p:ext uri="{BB962C8B-B14F-4D97-AF65-F5344CB8AC3E}">
        <p14:creationId xmlns:p14="http://schemas.microsoft.com/office/powerpoint/2010/main" val="2069653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The two components of this law:</a:t>
            </a:r>
            <a:endParaRPr lang="en-US" sz="1100" dirty="0"/>
          </a:p>
          <a:p>
            <a:pPr lvl="1"/>
            <a:r>
              <a:rPr lang="en-US" dirty="0"/>
              <a:t>Prohibits discrimination on the basis of disability</a:t>
            </a:r>
            <a:endParaRPr lang="en-US" sz="1100" dirty="0"/>
          </a:p>
          <a:p>
            <a:pPr lvl="1"/>
            <a:r>
              <a:rPr lang="en-US" dirty="0"/>
              <a:t>Requires school districts to provide a “FAPE”</a:t>
            </a:r>
            <a:endParaRPr lang="en-US" sz="1100" dirty="0"/>
          </a:p>
          <a:p>
            <a:r>
              <a:rPr lang="en-US" u="sng" dirty="0"/>
              <a:t>Covers</a:t>
            </a:r>
            <a:r>
              <a:rPr lang="en-US" dirty="0"/>
              <a:t>: All programs or activities receiving federal financial assistance</a:t>
            </a:r>
            <a:endParaRPr lang="en-US" sz="1100" dirty="0"/>
          </a:p>
          <a:p>
            <a:pPr lvl="2"/>
            <a:r>
              <a:rPr lang="en-US" dirty="0"/>
              <a:t>Districts do </a:t>
            </a:r>
            <a:r>
              <a:rPr lang="en-US" u="sng" dirty="0"/>
              <a:t>not</a:t>
            </a:r>
            <a:r>
              <a:rPr lang="en-US" dirty="0"/>
              <a:t> receive additional funding under Section 504, but compliance is a condition to receipt of all federal funds</a:t>
            </a:r>
            <a:endParaRPr lang="en-US" sz="1100" dirty="0"/>
          </a:p>
          <a:p>
            <a:endParaRPr lang="en-US" dirty="0"/>
          </a:p>
        </p:txBody>
      </p:sp>
      <p:sp>
        <p:nvSpPr>
          <p:cNvPr id="4" name="Slide Number Placeholder 3"/>
          <p:cNvSpPr>
            <a:spLocks noGrp="1"/>
          </p:cNvSpPr>
          <p:nvPr>
            <p:ph type="sldNum" sz="quarter" idx="5"/>
          </p:nvPr>
        </p:nvSpPr>
        <p:spPr/>
        <p:txBody>
          <a:bodyPr/>
          <a:lstStyle/>
          <a:p>
            <a:fld id="{5D278A8B-08C7-9F46-93BF-5A384DF5C06C}" type="slidenum">
              <a:rPr lang="en-US" smtClean="0"/>
              <a:t>4</a:t>
            </a:fld>
            <a:endParaRPr lang="en-US"/>
          </a:p>
        </p:txBody>
      </p:sp>
    </p:spTree>
    <p:extLst>
      <p:ext uri="{BB962C8B-B14F-4D97-AF65-F5344CB8AC3E}">
        <p14:creationId xmlns:p14="http://schemas.microsoft.com/office/powerpoint/2010/main" val="3260574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278A8B-08C7-9F46-93BF-5A384DF5C06C}" type="slidenum">
              <a:rPr lang="en-US" smtClean="0"/>
              <a:t>5</a:t>
            </a:fld>
            <a:endParaRPr lang="en-US"/>
          </a:p>
        </p:txBody>
      </p:sp>
    </p:spTree>
    <p:extLst>
      <p:ext uri="{BB962C8B-B14F-4D97-AF65-F5344CB8AC3E}">
        <p14:creationId xmlns:p14="http://schemas.microsoft.com/office/powerpoint/2010/main" val="4179120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278A8B-08C7-9F46-93BF-5A384DF5C06C}" type="slidenum">
              <a:rPr lang="en-US" smtClean="0"/>
              <a:t>6</a:t>
            </a:fld>
            <a:endParaRPr lang="en-US"/>
          </a:p>
        </p:txBody>
      </p:sp>
    </p:spTree>
    <p:extLst>
      <p:ext uri="{BB962C8B-B14F-4D97-AF65-F5344CB8AC3E}">
        <p14:creationId xmlns:p14="http://schemas.microsoft.com/office/powerpoint/2010/main" val="4041289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278A8B-08C7-9F46-93BF-5A384DF5C06C}" type="slidenum">
              <a:rPr lang="en-US" smtClean="0"/>
              <a:t>7</a:t>
            </a:fld>
            <a:endParaRPr lang="en-US"/>
          </a:p>
        </p:txBody>
      </p:sp>
    </p:spTree>
    <p:extLst>
      <p:ext uri="{BB962C8B-B14F-4D97-AF65-F5344CB8AC3E}">
        <p14:creationId xmlns:p14="http://schemas.microsoft.com/office/powerpoint/2010/main" val="3305082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278A8B-08C7-9F46-93BF-5A384DF5C06C}" type="slidenum">
              <a:rPr lang="en-US" smtClean="0"/>
              <a:t>8</a:t>
            </a:fld>
            <a:endParaRPr lang="en-US"/>
          </a:p>
        </p:txBody>
      </p:sp>
    </p:spTree>
    <p:extLst>
      <p:ext uri="{BB962C8B-B14F-4D97-AF65-F5344CB8AC3E}">
        <p14:creationId xmlns:p14="http://schemas.microsoft.com/office/powerpoint/2010/main" val="2411499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278A8B-08C7-9F46-93BF-5A384DF5C06C}" type="slidenum">
              <a:rPr lang="en-US" smtClean="0"/>
              <a:t>9</a:t>
            </a:fld>
            <a:endParaRPr lang="en-US"/>
          </a:p>
        </p:txBody>
      </p:sp>
    </p:spTree>
    <p:extLst>
      <p:ext uri="{BB962C8B-B14F-4D97-AF65-F5344CB8AC3E}">
        <p14:creationId xmlns:p14="http://schemas.microsoft.com/office/powerpoint/2010/main" val="20145225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Content and Objec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0E3D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template-background-arch.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4434668"/>
          </a:xfrm>
          <a:prstGeom prst="rect">
            <a:avLst/>
          </a:prstGeom>
        </p:spPr>
      </p:pic>
      <p:sp>
        <p:nvSpPr>
          <p:cNvPr id="5" name="Rectangle 4"/>
          <p:cNvSpPr/>
          <p:nvPr userDrawn="1"/>
        </p:nvSpPr>
        <p:spPr>
          <a:xfrm>
            <a:off x="450003" y="898151"/>
            <a:ext cx="8296064" cy="5502650"/>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4">
                    <a:lumMod val="50000"/>
                  </a:schemeClr>
                </a:solidFill>
              </a:rPr>
              <a:t> </a:t>
            </a:r>
          </a:p>
        </p:txBody>
      </p:sp>
      <p:pic>
        <p:nvPicPr>
          <p:cNvPr id="7" name="Picture 6" descr="eps-icon-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14669" y="23285"/>
            <a:ext cx="831398" cy="790172"/>
          </a:xfrm>
          <a:prstGeom prst="rect">
            <a:avLst/>
          </a:prstGeom>
        </p:spPr>
      </p:pic>
      <p:sp>
        <p:nvSpPr>
          <p:cNvPr id="10" name="Content Placeholder 15"/>
          <p:cNvSpPr>
            <a:spLocks noGrp="1"/>
          </p:cNvSpPr>
          <p:nvPr>
            <p:ph idx="1"/>
          </p:nvPr>
        </p:nvSpPr>
        <p:spPr>
          <a:xfrm>
            <a:off x="3498774" y="1085910"/>
            <a:ext cx="5089750" cy="5075192"/>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11" name="Text Placeholder 16"/>
          <p:cNvSpPr>
            <a:spLocks noGrp="1"/>
          </p:cNvSpPr>
          <p:nvPr>
            <p:ph type="body" sz="half" idx="2"/>
          </p:nvPr>
        </p:nvSpPr>
        <p:spPr>
          <a:xfrm>
            <a:off x="602285" y="3029192"/>
            <a:ext cx="2744206" cy="3123498"/>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Title 3">
            <a:extLst>
              <a:ext uri="{FF2B5EF4-FFF2-40B4-BE49-F238E27FC236}">
                <a16:creationId xmlns:a16="http://schemas.microsoft.com/office/drawing/2014/main" id="{54A17DDE-F151-44E3-AF83-EBEAA93E693A}"/>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18723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8531B-C8BA-45E1-8E36-32C899E58F9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4A32E82-B464-4F55-B65F-C8B12041770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52FD53-69FA-4CCE-85BC-C99579D5E35E}"/>
              </a:ext>
            </a:extLst>
          </p:cNvPr>
          <p:cNvSpPr>
            <a:spLocks noGrp="1"/>
          </p:cNvSpPr>
          <p:nvPr>
            <p:ph type="dt" sz="half" idx="10"/>
          </p:nvPr>
        </p:nvSpPr>
        <p:spPr/>
        <p:txBody>
          <a:bodyPr/>
          <a:lstStyle/>
          <a:p>
            <a:fld id="{3BE88394-4D23-49AF-A3D7-D561151265C3}" type="datetimeFigureOut">
              <a:rPr lang="en-US" smtClean="0"/>
              <a:t>6/8/2020</a:t>
            </a:fld>
            <a:endParaRPr lang="en-US"/>
          </a:p>
        </p:txBody>
      </p:sp>
      <p:sp>
        <p:nvSpPr>
          <p:cNvPr id="5" name="Footer Placeholder 4">
            <a:extLst>
              <a:ext uri="{FF2B5EF4-FFF2-40B4-BE49-F238E27FC236}">
                <a16:creationId xmlns:a16="http://schemas.microsoft.com/office/drawing/2014/main" id="{44B47053-A9B2-4186-94C5-AA7404194D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DDBD2E-97CA-44AF-B7FD-523D0DD3B0DA}"/>
              </a:ext>
            </a:extLst>
          </p:cNvPr>
          <p:cNvSpPr>
            <a:spLocks noGrp="1"/>
          </p:cNvSpPr>
          <p:nvPr>
            <p:ph type="sldNum" sz="quarter" idx="12"/>
          </p:nvPr>
        </p:nvSpPr>
        <p:spPr/>
        <p:txBody>
          <a:bodyPr/>
          <a:lstStyle/>
          <a:p>
            <a:fld id="{2C191EAC-960F-4FD8-B717-0158ECFDC671}" type="slidenum">
              <a:rPr lang="en-US" smtClean="0"/>
              <a:t>‹#›</a:t>
            </a:fld>
            <a:endParaRPr lang="en-US"/>
          </a:p>
        </p:txBody>
      </p:sp>
    </p:spTree>
    <p:extLst>
      <p:ext uri="{BB962C8B-B14F-4D97-AF65-F5344CB8AC3E}">
        <p14:creationId xmlns:p14="http://schemas.microsoft.com/office/powerpoint/2010/main" val="3393998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25CD4-93B3-486A-A943-19E578930A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98F3E7-19D9-40B5-BBAB-B503D00DEE5E}"/>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AEAFD6-2736-48D7-8030-6201D466244E}"/>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A932A8-40CA-41E8-AAFC-747B8BA06C38}"/>
              </a:ext>
            </a:extLst>
          </p:cNvPr>
          <p:cNvSpPr>
            <a:spLocks noGrp="1"/>
          </p:cNvSpPr>
          <p:nvPr>
            <p:ph type="dt" sz="half" idx="10"/>
          </p:nvPr>
        </p:nvSpPr>
        <p:spPr/>
        <p:txBody>
          <a:bodyPr/>
          <a:lstStyle/>
          <a:p>
            <a:fld id="{3BE88394-4D23-49AF-A3D7-D561151265C3}" type="datetimeFigureOut">
              <a:rPr lang="en-US" smtClean="0"/>
              <a:t>6/8/2020</a:t>
            </a:fld>
            <a:endParaRPr lang="en-US"/>
          </a:p>
        </p:txBody>
      </p:sp>
      <p:sp>
        <p:nvSpPr>
          <p:cNvPr id="6" name="Footer Placeholder 5">
            <a:extLst>
              <a:ext uri="{FF2B5EF4-FFF2-40B4-BE49-F238E27FC236}">
                <a16:creationId xmlns:a16="http://schemas.microsoft.com/office/drawing/2014/main" id="{FC994236-EC8D-410B-AC36-61CBE8E931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1F7221-6162-4C52-8960-2090BA60431D}"/>
              </a:ext>
            </a:extLst>
          </p:cNvPr>
          <p:cNvSpPr>
            <a:spLocks noGrp="1"/>
          </p:cNvSpPr>
          <p:nvPr>
            <p:ph type="sldNum" sz="quarter" idx="12"/>
          </p:nvPr>
        </p:nvSpPr>
        <p:spPr/>
        <p:txBody>
          <a:bodyPr/>
          <a:lstStyle/>
          <a:p>
            <a:fld id="{2C191EAC-960F-4FD8-B717-0158ECFDC671}" type="slidenum">
              <a:rPr lang="en-US" smtClean="0"/>
              <a:t>‹#›</a:t>
            </a:fld>
            <a:endParaRPr lang="en-US"/>
          </a:p>
        </p:txBody>
      </p:sp>
    </p:spTree>
    <p:extLst>
      <p:ext uri="{BB962C8B-B14F-4D97-AF65-F5344CB8AC3E}">
        <p14:creationId xmlns:p14="http://schemas.microsoft.com/office/powerpoint/2010/main" val="2974216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67C1E-DB71-447C-980E-3E6D6E90F7E6}"/>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B2CADF-27D9-4989-93CC-6A62F0BB6F1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35F236-4456-4A1D-94CF-B932623995CC}"/>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D034C1-79E1-4970-A279-971285D948C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703497-B9A7-4FCC-BC92-0C928317A043}"/>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070310-BBB2-4EA6-943E-9585462FECC2}"/>
              </a:ext>
            </a:extLst>
          </p:cNvPr>
          <p:cNvSpPr>
            <a:spLocks noGrp="1"/>
          </p:cNvSpPr>
          <p:nvPr>
            <p:ph type="dt" sz="half" idx="10"/>
          </p:nvPr>
        </p:nvSpPr>
        <p:spPr/>
        <p:txBody>
          <a:bodyPr/>
          <a:lstStyle/>
          <a:p>
            <a:fld id="{3BE88394-4D23-49AF-A3D7-D561151265C3}" type="datetimeFigureOut">
              <a:rPr lang="en-US" smtClean="0"/>
              <a:t>6/8/2020</a:t>
            </a:fld>
            <a:endParaRPr lang="en-US"/>
          </a:p>
        </p:txBody>
      </p:sp>
      <p:sp>
        <p:nvSpPr>
          <p:cNvPr id="8" name="Footer Placeholder 7">
            <a:extLst>
              <a:ext uri="{FF2B5EF4-FFF2-40B4-BE49-F238E27FC236}">
                <a16:creationId xmlns:a16="http://schemas.microsoft.com/office/drawing/2014/main" id="{CF215A67-F5E6-46D8-BE56-04BCF16532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AB324F-E856-4436-A0A3-EF2A9B085265}"/>
              </a:ext>
            </a:extLst>
          </p:cNvPr>
          <p:cNvSpPr>
            <a:spLocks noGrp="1"/>
          </p:cNvSpPr>
          <p:nvPr>
            <p:ph type="sldNum" sz="quarter" idx="12"/>
          </p:nvPr>
        </p:nvSpPr>
        <p:spPr/>
        <p:txBody>
          <a:bodyPr/>
          <a:lstStyle/>
          <a:p>
            <a:fld id="{2C191EAC-960F-4FD8-B717-0158ECFDC671}" type="slidenum">
              <a:rPr lang="en-US" smtClean="0"/>
              <a:t>‹#›</a:t>
            </a:fld>
            <a:endParaRPr lang="en-US"/>
          </a:p>
        </p:txBody>
      </p:sp>
    </p:spTree>
    <p:extLst>
      <p:ext uri="{BB962C8B-B14F-4D97-AF65-F5344CB8AC3E}">
        <p14:creationId xmlns:p14="http://schemas.microsoft.com/office/powerpoint/2010/main" val="20931291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FCEE7-451D-437C-B1A4-1E65ED46DC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8177EB-314C-4728-B04F-56667ADCF3CE}"/>
              </a:ext>
            </a:extLst>
          </p:cNvPr>
          <p:cNvSpPr>
            <a:spLocks noGrp="1"/>
          </p:cNvSpPr>
          <p:nvPr>
            <p:ph type="dt" sz="half" idx="10"/>
          </p:nvPr>
        </p:nvSpPr>
        <p:spPr/>
        <p:txBody>
          <a:bodyPr/>
          <a:lstStyle/>
          <a:p>
            <a:fld id="{3BE88394-4D23-49AF-A3D7-D561151265C3}" type="datetimeFigureOut">
              <a:rPr lang="en-US" smtClean="0"/>
              <a:t>6/8/2020</a:t>
            </a:fld>
            <a:endParaRPr lang="en-US"/>
          </a:p>
        </p:txBody>
      </p:sp>
      <p:sp>
        <p:nvSpPr>
          <p:cNvPr id="4" name="Footer Placeholder 3">
            <a:extLst>
              <a:ext uri="{FF2B5EF4-FFF2-40B4-BE49-F238E27FC236}">
                <a16:creationId xmlns:a16="http://schemas.microsoft.com/office/drawing/2014/main" id="{8C70A43B-83B1-49AD-A514-876A01DD06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89B286-AB28-432E-BA4B-A102449B7271}"/>
              </a:ext>
            </a:extLst>
          </p:cNvPr>
          <p:cNvSpPr>
            <a:spLocks noGrp="1"/>
          </p:cNvSpPr>
          <p:nvPr>
            <p:ph type="sldNum" sz="quarter" idx="12"/>
          </p:nvPr>
        </p:nvSpPr>
        <p:spPr/>
        <p:txBody>
          <a:bodyPr/>
          <a:lstStyle/>
          <a:p>
            <a:fld id="{2C191EAC-960F-4FD8-B717-0158ECFDC671}" type="slidenum">
              <a:rPr lang="en-US" smtClean="0"/>
              <a:t>‹#›</a:t>
            </a:fld>
            <a:endParaRPr lang="en-US"/>
          </a:p>
        </p:txBody>
      </p:sp>
    </p:spTree>
    <p:extLst>
      <p:ext uri="{BB962C8B-B14F-4D97-AF65-F5344CB8AC3E}">
        <p14:creationId xmlns:p14="http://schemas.microsoft.com/office/powerpoint/2010/main" val="39593026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C702D7-AAE4-457A-BE83-68E2498D4223}"/>
              </a:ext>
            </a:extLst>
          </p:cNvPr>
          <p:cNvSpPr>
            <a:spLocks noGrp="1"/>
          </p:cNvSpPr>
          <p:nvPr>
            <p:ph type="dt" sz="half" idx="10"/>
          </p:nvPr>
        </p:nvSpPr>
        <p:spPr/>
        <p:txBody>
          <a:bodyPr/>
          <a:lstStyle/>
          <a:p>
            <a:fld id="{3BE88394-4D23-49AF-A3D7-D561151265C3}" type="datetimeFigureOut">
              <a:rPr lang="en-US" smtClean="0"/>
              <a:t>6/8/2020</a:t>
            </a:fld>
            <a:endParaRPr lang="en-US"/>
          </a:p>
        </p:txBody>
      </p:sp>
      <p:sp>
        <p:nvSpPr>
          <p:cNvPr id="3" name="Footer Placeholder 2">
            <a:extLst>
              <a:ext uri="{FF2B5EF4-FFF2-40B4-BE49-F238E27FC236}">
                <a16:creationId xmlns:a16="http://schemas.microsoft.com/office/drawing/2014/main" id="{4759082F-32C7-4651-9803-BE169E597A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A81FA2-C638-48D3-B857-264A3D80B5E5}"/>
              </a:ext>
            </a:extLst>
          </p:cNvPr>
          <p:cNvSpPr>
            <a:spLocks noGrp="1"/>
          </p:cNvSpPr>
          <p:nvPr>
            <p:ph type="sldNum" sz="quarter" idx="12"/>
          </p:nvPr>
        </p:nvSpPr>
        <p:spPr/>
        <p:txBody>
          <a:bodyPr/>
          <a:lstStyle/>
          <a:p>
            <a:fld id="{2C191EAC-960F-4FD8-B717-0158ECFDC671}" type="slidenum">
              <a:rPr lang="en-US" smtClean="0"/>
              <a:t>‹#›</a:t>
            </a:fld>
            <a:endParaRPr lang="en-US"/>
          </a:p>
        </p:txBody>
      </p:sp>
    </p:spTree>
    <p:extLst>
      <p:ext uri="{BB962C8B-B14F-4D97-AF65-F5344CB8AC3E}">
        <p14:creationId xmlns:p14="http://schemas.microsoft.com/office/powerpoint/2010/main" val="78941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4E7D4-4424-4DC3-8BD3-42622662D87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B394E6-78D4-4D0E-83A8-57194B43102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D38245-6AE6-4869-B551-BBE243F0F77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2A9E9A-32FA-445C-966A-F18FCCA7B833}"/>
              </a:ext>
            </a:extLst>
          </p:cNvPr>
          <p:cNvSpPr>
            <a:spLocks noGrp="1"/>
          </p:cNvSpPr>
          <p:nvPr>
            <p:ph type="dt" sz="half" idx="10"/>
          </p:nvPr>
        </p:nvSpPr>
        <p:spPr/>
        <p:txBody>
          <a:bodyPr/>
          <a:lstStyle/>
          <a:p>
            <a:fld id="{3BE88394-4D23-49AF-A3D7-D561151265C3}" type="datetimeFigureOut">
              <a:rPr lang="en-US" smtClean="0"/>
              <a:t>6/8/2020</a:t>
            </a:fld>
            <a:endParaRPr lang="en-US"/>
          </a:p>
        </p:txBody>
      </p:sp>
      <p:sp>
        <p:nvSpPr>
          <p:cNvPr id="6" name="Footer Placeholder 5">
            <a:extLst>
              <a:ext uri="{FF2B5EF4-FFF2-40B4-BE49-F238E27FC236}">
                <a16:creationId xmlns:a16="http://schemas.microsoft.com/office/drawing/2014/main" id="{9885AAB7-BE82-44FA-87F6-6F0F0B9C7F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8E0701-75AA-41F9-ACFC-DDCE87942C80}"/>
              </a:ext>
            </a:extLst>
          </p:cNvPr>
          <p:cNvSpPr>
            <a:spLocks noGrp="1"/>
          </p:cNvSpPr>
          <p:nvPr>
            <p:ph type="sldNum" sz="quarter" idx="12"/>
          </p:nvPr>
        </p:nvSpPr>
        <p:spPr/>
        <p:txBody>
          <a:bodyPr/>
          <a:lstStyle/>
          <a:p>
            <a:fld id="{2C191EAC-960F-4FD8-B717-0158ECFDC671}" type="slidenum">
              <a:rPr lang="en-US" smtClean="0"/>
              <a:t>‹#›</a:t>
            </a:fld>
            <a:endParaRPr lang="en-US"/>
          </a:p>
        </p:txBody>
      </p:sp>
    </p:spTree>
    <p:extLst>
      <p:ext uri="{BB962C8B-B14F-4D97-AF65-F5344CB8AC3E}">
        <p14:creationId xmlns:p14="http://schemas.microsoft.com/office/powerpoint/2010/main" val="951517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F809F-F6F2-41F7-B1A6-8A715FB9038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B88888-8D44-4A7B-8468-E5756E0F20C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B66ABE-D070-4C70-A153-AFE2B473599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E41834-96DA-4910-80F8-B6DF635E06B9}"/>
              </a:ext>
            </a:extLst>
          </p:cNvPr>
          <p:cNvSpPr>
            <a:spLocks noGrp="1"/>
          </p:cNvSpPr>
          <p:nvPr>
            <p:ph type="dt" sz="half" idx="10"/>
          </p:nvPr>
        </p:nvSpPr>
        <p:spPr/>
        <p:txBody>
          <a:bodyPr/>
          <a:lstStyle/>
          <a:p>
            <a:fld id="{3BE88394-4D23-49AF-A3D7-D561151265C3}" type="datetimeFigureOut">
              <a:rPr lang="en-US" smtClean="0"/>
              <a:t>6/8/2020</a:t>
            </a:fld>
            <a:endParaRPr lang="en-US"/>
          </a:p>
        </p:txBody>
      </p:sp>
      <p:sp>
        <p:nvSpPr>
          <p:cNvPr id="6" name="Footer Placeholder 5">
            <a:extLst>
              <a:ext uri="{FF2B5EF4-FFF2-40B4-BE49-F238E27FC236}">
                <a16:creationId xmlns:a16="http://schemas.microsoft.com/office/drawing/2014/main" id="{A43C9196-0AA2-4D8C-991C-A32C8EC83C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22DFA9-0D35-48BC-8C7F-5E40C200EBD9}"/>
              </a:ext>
            </a:extLst>
          </p:cNvPr>
          <p:cNvSpPr>
            <a:spLocks noGrp="1"/>
          </p:cNvSpPr>
          <p:nvPr>
            <p:ph type="sldNum" sz="quarter" idx="12"/>
          </p:nvPr>
        </p:nvSpPr>
        <p:spPr/>
        <p:txBody>
          <a:bodyPr/>
          <a:lstStyle/>
          <a:p>
            <a:fld id="{2C191EAC-960F-4FD8-B717-0158ECFDC671}" type="slidenum">
              <a:rPr lang="en-US" smtClean="0"/>
              <a:t>‹#›</a:t>
            </a:fld>
            <a:endParaRPr lang="en-US"/>
          </a:p>
        </p:txBody>
      </p:sp>
    </p:spTree>
    <p:extLst>
      <p:ext uri="{BB962C8B-B14F-4D97-AF65-F5344CB8AC3E}">
        <p14:creationId xmlns:p14="http://schemas.microsoft.com/office/powerpoint/2010/main" val="13269167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30C0A-CCEB-4E64-8756-6426797403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D59EE2-1693-4ABD-9272-E6C9028B8A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74482B-9FBE-40E0-986F-F0B292301FAB}"/>
              </a:ext>
            </a:extLst>
          </p:cNvPr>
          <p:cNvSpPr>
            <a:spLocks noGrp="1"/>
          </p:cNvSpPr>
          <p:nvPr>
            <p:ph type="dt" sz="half" idx="10"/>
          </p:nvPr>
        </p:nvSpPr>
        <p:spPr/>
        <p:txBody>
          <a:bodyPr/>
          <a:lstStyle/>
          <a:p>
            <a:fld id="{3BE88394-4D23-49AF-A3D7-D561151265C3}" type="datetimeFigureOut">
              <a:rPr lang="en-US" smtClean="0"/>
              <a:t>6/8/2020</a:t>
            </a:fld>
            <a:endParaRPr lang="en-US"/>
          </a:p>
        </p:txBody>
      </p:sp>
      <p:sp>
        <p:nvSpPr>
          <p:cNvPr id="5" name="Footer Placeholder 4">
            <a:extLst>
              <a:ext uri="{FF2B5EF4-FFF2-40B4-BE49-F238E27FC236}">
                <a16:creationId xmlns:a16="http://schemas.microsoft.com/office/drawing/2014/main" id="{83E66C69-29CF-498F-9F47-2A7B2F18E6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320804-4E2D-4888-9E42-2F6937100655}"/>
              </a:ext>
            </a:extLst>
          </p:cNvPr>
          <p:cNvSpPr>
            <a:spLocks noGrp="1"/>
          </p:cNvSpPr>
          <p:nvPr>
            <p:ph type="sldNum" sz="quarter" idx="12"/>
          </p:nvPr>
        </p:nvSpPr>
        <p:spPr/>
        <p:txBody>
          <a:bodyPr/>
          <a:lstStyle/>
          <a:p>
            <a:fld id="{2C191EAC-960F-4FD8-B717-0158ECFDC671}" type="slidenum">
              <a:rPr lang="en-US" smtClean="0"/>
              <a:t>‹#›</a:t>
            </a:fld>
            <a:endParaRPr lang="en-US"/>
          </a:p>
        </p:txBody>
      </p:sp>
    </p:spTree>
    <p:extLst>
      <p:ext uri="{BB962C8B-B14F-4D97-AF65-F5344CB8AC3E}">
        <p14:creationId xmlns:p14="http://schemas.microsoft.com/office/powerpoint/2010/main" val="3576748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B3AB42-28E8-4B56-9CFD-C519AFFDB01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0B07B9-60F2-48B6-9E13-88F54CEDC2AC}"/>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7D4C94-2FF1-4990-AA61-F0980FEBB058}"/>
              </a:ext>
            </a:extLst>
          </p:cNvPr>
          <p:cNvSpPr>
            <a:spLocks noGrp="1"/>
          </p:cNvSpPr>
          <p:nvPr>
            <p:ph type="dt" sz="half" idx="10"/>
          </p:nvPr>
        </p:nvSpPr>
        <p:spPr/>
        <p:txBody>
          <a:bodyPr/>
          <a:lstStyle/>
          <a:p>
            <a:fld id="{3BE88394-4D23-49AF-A3D7-D561151265C3}" type="datetimeFigureOut">
              <a:rPr lang="en-US" smtClean="0"/>
              <a:t>6/8/2020</a:t>
            </a:fld>
            <a:endParaRPr lang="en-US"/>
          </a:p>
        </p:txBody>
      </p:sp>
      <p:sp>
        <p:nvSpPr>
          <p:cNvPr id="5" name="Footer Placeholder 4">
            <a:extLst>
              <a:ext uri="{FF2B5EF4-FFF2-40B4-BE49-F238E27FC236}">
                <a16:creationId xmlns:a16="http://schemas.microsoft.com/office/drawing/2014/main" id="{90C1E72F-296E-4767-8F5B-05A9AA405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6486B4-923A-4EB6-9F1E-D179FB2633A3}"/>
              </a:ext>
            </a:extLst>
          </p:cNvPr>
          <p:cNvSpPr>
            <a:spLocks noGrp="1"/>
          </p:cNvSpPr>
          <p:nvPr>
            <p:ph type="sldNum" sz="quarter" idx="12"/>
          </p:nvPr>
        </p:nvSpPr>
        <p:spPr/>
        <p:txBody>
          <a:bodyPr/>
          <a:lstStyle/>
          <a:p>
            <a:fld id="{2C191EAC-960F-4FD8-B717-0158ECFDC671}" type="slidenum">
              <a:rPr lang="en-US" smtClean="0"/>
              <a:t>‹#›</a:t>
            </a:fld>
            <a:endParaRPr lang="en-US"/>
          </a:p>
        </p:txBody>
      </p:sp>
    </p:spTree>
    <p:extLst>
      <p:ext uri="{BB962C8B-B14F-4D97-AF65-F5344CB8AC3E}">
        <p14:creationId xmlns:p14="http://schemas.microsoft.com/office/powerpoint/2010/main" val="2533687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0E3D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template-background-arch.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4434668"/>
          </a:xfrm>
          <a:prstGeom prst="rect">
            <a:avLst/>
          </a:prstGeom>
        </p:spPr>
      </p:pic>
      <p:sp>
        <p:nvSpPr>
          <p:cNvPr id="5" name="Rectangle 4"/>
          <p:cNvSpPr/>
          <p:nvPr userDrawn="1"/>
        </p:nvSpPr>
        <p:spPr>
          <a:xfrm>
            <a:off x="450003" y="898151"/>
            <a:ext cx="8296064" cy="5502650"/>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4">
                    <a:lumMod val="50000"/>
                  </a:schemeClr>
                </a:solidFill>
              </a:rPr>
              <a:t> </a:t>
            </a:r>
          </a:p>
        </p:txBody>
      </p:sp>
      <p:sp>
        <p:nvSpPr>
          <p:cNvPr id="6" name="TextBox 5"/>
          <p:cNvSpPr txBox="1"/>
          <p:nvPr userDrawn="1"/>
        </p:nvSpPr>
        <p:spPr>
          <a:xfrm>
            <a:off x="5622202" y="6488742"/>
            <a:ext cx="3091207" cy="246221"/>
          </a:xfrm>
          <a:prstGeom prst="rect">
            <a:avLst/>
          </a:prstGeom>
          <a:noFill/>
        </p:spPr>
        <p:txBody>
          <a:bodyPr wrap="square" rtlCol="0">
            <a:spAutoFit/>
          </a:bodyPr>
          <a:lstStyle/>
          <a:p>
            <a:pPr algn="r"/>
            <a:r>
              <a:rPr lang="en-US" sz="1000" baseline="0" dirty="0">
                <a:solidFill>
                  <a:schemeClr val="bg1"/>
                </a:solidFill>
                <a:latin typeface="Arial"/>
                <a:cs typeface="Arial"/>
              </a:rPr>
              <a:t>Board of Directors Workshop   |   </a:t>
            </a:r>
            <a:fld id="{3AFF2A17-0641-4DF3-A723-8F21241D6399}" type="slidenum">
              <a:rPr lang="en-US" sz="1000" baseline="0" smtClean="0">
                <a:solidFill>
                  <a:schemeClr val="bg1"/>
                </a:solidFill>
                <a:latin typeface="Arial"/>
                <a:cs typeface="Arial"/>
              </a:rPr>
              <a:pPr algn="r"/>
              <a:t>‹#›</a:t>
            </a:fld>
            <a:r>
              <a:rPr lang="en-US" sz="1000" baseline="0" dirty="0">
                <a:solidFill>
                  <a:schemeClr val="bg1"/>
                </a:solidFill>
                <a:latin typeface="Arial"/>
                <a:cs typeface="Arial"/>
              </a:rPr>
              <a:t>	</a:t>
            </a:r>
          </a:p>
        </p:txBody>
      </p:sp>
      <p:pic>
        <p:nvPicPr>
          <p:cNvPr id="7" name="Picture 6" descr="eps-icon-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14669" y="23285"/>
            <a:ext cx="831398" cy="790172"/>
          </a:xfrm>
          <a:prstGeom prst="rect">
            <a:avLst/>
          </a:prstGeom>
        </p:spPr>
      </p:pic>
      <p:sp>
        <p:nvSpPr>
          <p:cNvPr id="9" name="Title 1"/>
          <p:cNvSpPr>
            <a:spLocks noGrp="1"/>
          </p:cNvSpPr>
          <p:nvPr>
            <p:ph type="title" hasCustomPrompt="1"/>
          </p:nvPr>
        </p:nvSpPr>
        <p:spPr>
          <a:xfrm>
            <a:off x="1860655" y="4794898"/>
            <a:ext cx="5486400" cy="566738"/>
          </a:xfrm>
          <a:prstGeom prst="rect">
            <a:avLst/>
          </a:prstGeom>
        </p:spPr>
        <p:txBody>
          <a:bodyPr/>
          <a:lstStyle>
            <a:lvl1pPr algn="l">
              <a:defRPr sz="2000" b="1">
                <a:latin typeface="Arial" panose="020B0604020202020204" pitchFamily="34" charset="0"/>
                <a:cs typeface="Arial" panose="020B0604020202020204" pitchFamily="34" charset="0"/>
              </a:defRPr>
            </a:lvl1pPr>
          </a:lstStyle>
          <a:p>
            <a:r>
              <a:rPr lang="en-US" dirty="0" err="1"/>
              <a:t>Ckalsdjfosdjfsdslkjsal</a:t>
            </a:r>
            <a:endParaRPr lang="en-US" dirty="0"/>
          </a:p>
        </p:txBody>
      </p:sp>
      <p:sp>
        <p:nvSpPr>
          <p:cNvPr id="10" name="Picture Placeholder 2"/>
          <p:cNvSpPr>
            <a:spLocks noGrp="1"/>
          </p:cNvSpPr>
          <p:nvPr>
            <p:ph type="pic" idx="1"/>
          </p:nvPr>
        </p:nvSpPr>
        <p:spPr>
          <a:xfrm>
            <a:off x="1860655" y="1137298"/>
            <a:ext cx="5486400" cy="3657600"/>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Text Placeholder 3"/>
          <p:cNvSpPr>
            <a:spLocks noGrp="1"/>
          </p:cNvSpPr>
          <p:nvPr>
            <p:ph type="body" sz="half" idx="2" hasCustomPrompt="1"/>
          </p:nvPr>
        </p:nvSpPr>
        <p:spPr>
          <a:xfrm>
            <a:off x="1860655" y="5361636"/>
            <a:ext cx="5486400" cy="804862"/>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a:t>klasjdflksjfs</a:t>
            </a:r>
            <a:endParaRPr lang="en-US" dirty="0"/>
          </a:p>
        </p:txBody>
      </p:sp>
    </p:spTree>
    <p:extLst>
      <p:ext uri="{BB962C8B-B14F-4D97-AF65-F5344CB8AC3E}">
        <p14:creationId xmlns:p14="http://schemas.microsoft.com/office/powerpoint/2010/main" val="2640531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Titles and Photo">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0E3D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template-background-arch.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4434668"/>
          </a:xfrm>
          <a:prstGeom prst="rect">
            <a:avLst/>
          </a:prstGeom>
        </p:spPr>
      </p:pic>
      <p:sp>
        <p:nvSpPr>
          <p:cNvPr id="5" name="Rectangle 4"/>
          <p:cNvSpPr/>
          <p:nvPr userDrawn="1"/>
        </p:nvSpPr>
        <p:spPr>
          <a:xfrm>
            <a:off x="450003" y="898151"/>
            <a:ext cx="8296064" cy="5502650"/>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4">
                    <a:lumMod val="50000"/>
                  </a:schemeClr>
                </a:solidFill>
              </a:rPr>
              <a:t> </a:t>
            </a:r>
          </a:p>
        </p:txBody>
      </p:sp>
      <p:sp>
        <p:nvSpPr>
          <p:cNvPr id="6" name="TextBox 5"/>
          <p:cNvSpPr txBox="1"/>
          <p:nvPr userDrawn="1"/>
        </p:nvSpPr>
        <p:spPr>
          <a:xfrm>
            <a:off x="5622202" y="6488742"/>
            <a:ext cx="3091207" cy="246221"/>
          </a:xfrm>
          <a:prstGeom prst="rect">
            <a:avLst/>
          </a:prstGeom>
          <a:noFill/>
        </p:spPr>
        <p:txBody>
          <a:bodyPr wrap="square" rtlCol="0">
            <a:spAutoFit/>
          </a:bodyPr>
          <a:lstStyle/>
          <a:p>
            <a:pPr algn="r"/>
            <a:r>
              <a:rPr lang="en-US" sz="1000" baseline="0" dirty="0">
                <a:solidFill>
                  <a:schemeClr val="bg1"/>
                </a:solidFill>
                <a:latin typeface="Arial"/>
                <a:cs typeface="Arial"/>
              </a:rPr>
              <a:t>Board of Directors Workshop   |   </a:t>
            </a:r>
            <a:fld id="{3AFF2A17-0641-4DF3-A723-8F21241D6399}" type="slidenum">
              <a:rPr lang="en-US" sz="1000" baseline="0" smtClean="0">
                <a:solidFill>
                  <a:schemeClr val="bg1"/>
                </a:solidFill>
                <a:latin typeface="Arial"/>
                <a:cs typeface="Arial"/>
              </a:rPr>
              <a:pPr algn="r"/>
              <a:t>‹#›</a:t>
            </a:fld>
            <a:r>
              <a:rPr lang="en-US" sz="1000" baseline="0" dirty="0">
                <a:solidFill>
                  <a:schemeClr val="bg1"/>
                </a:solidFill>
                <a:latin typeface="Arial"/>
                <a:cs typeface="Arial"/>
              </a:rPr>
              <a:t>	</a:t>
            </a:r>
          </a:p>
        </p:txBody>
      </p:sp>
      <p:pic>
        <p:nvPicPr>
          <p:cNvPr id="7" name="Picture 6" descr="eps-icon-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14669" y="23285"/>
            <a:ext cx="831398" cy="790172"/>
          </a:xfrm>
          <a:prstGeom prst="rect">
            <a:avLst/>
          </a:prstGeom>
        </p:spPr>
      </p:pic>
      <p:sp>
        <p:nvSpPr>
          <p:cNvPr id="13" name="Text Placeholder 2"/>
          <p:cNvSpPr>
            <a:spLocks noGrp="1"/>
          </p:cNvSpPr>
          <p:nvPr>
            <p:ph type="body" idx="1"/>
          </p:nvPr>
        </p:nvSpPr>
        <p:spPr>
          <a:xfrm>
            <a:off x="632389" y="1310706"/>
            <a:ext cx="3732601" cy="639762"/>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4" name="Content Placeholder 3"/>
          <p:cNvSpPr>
            <a:spLocks noGrp="1"/>
          </p:cNvSpPr>
          <p:nvPr>
            <p:ph sz="half" idx="2"/>
          </p:nvPr>
        </p:nvSpPr>
        <p:spPr>
          <a:xfrm>
            <a:off x="632389" y="1950468"/>
            <a:ext cx="3732601" cy="3951288"/>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3"/>
          </p:nvPr>
        </p:nvSpPr>
        <p:spPr>
          <a:xfrm>
            <a:off x="4820273" y="1310706"/>
            <a:ext cx="3734068" cy="639762"/>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5"/>
          <p:cNvSpPr>
            <a:spLocks noGrp="1"/>
          </p:cNvSpPr>
          <p:nvPr>
            <p:ph sz="quarter" idx="4"/>
          </p:nvPr>
        </p:nvSpPr>
        <p:spPr>
          <a:xfrm>
            <a:off x="4820273" y="1950468"/>
            <a:ext cx="3734068" cy="3951288"/>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1570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0E3D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template-background-arch.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4434668"/>
          </a:xfrm>
          <a:prstGeom prst="rect">
            <a:avLst/>
          </a:prstGeom>
        </p:spPr>
      </p:pic>
      <p:sp>
        <p:nvSpPr>
          <p:cNvPr id="5" name="Rectangle 4"/>
          <p:cNvSpPr/>
          <p:nvPr userDrawn="1"/>
        </p:nvSpPr>
        <p:spPr>
          <a:xfrm>
            <a:off x="450003" y="898151"/>
            <a:ext cx="8296064" cy="5502650"/>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4">
                    <a:lumMod val="50000"/>
                  </a:schemeClr>
                </a:solidFill>
              </a:rPr>
              <a:t> </a:t>
            </a:r>
          </a:p>
        </p:txBody>
      </p:sp>
      <p:sp>
        <p:nvSpPr>
          <p:cNvPr id="6" name="TextBox 5"/>
          <p:cNvSpPr txBox="1"/>
          <p:nvPr userDrawn="1"/>
        </p:nvSpPr>
        <p:spPr>
          <a:xfrm>
            <a:off x="5622202" y="6488742"/>
            <a:ext cx="3091207" cy="246221"/>
          </a:xfrm>
          <a:prstGeom prst="rect">
            <a:avLst/>
          </a:prstGeom>
          <a:noFill/>
        </p:spPr>
        <p:txBody>
          <a:bodyPr wrap="square" rtlCol="0">
            <a:spAutoFit/>
          </a:bodyPr>
          <a:lstStyle/>
          <a:p>
            <a:pPr algn="r"/>
            <a:r>
              <a:rPr lang="en-US" sz="1000" baseline="0" dirty="0">
                <a:solidFill>
                  <a:schemeClr val="bg1"/>
                </a:solidFill>
                <a:latin typeface="Arial"/>
                <a:cs typeface="Arial"/>
              </a:rPr>
              <a:t>Board of Directors Workshop   |   </a:t>
            </a:r>
            <a:fld id="{3AFF2A17-0641-4DF3-A723-8F21241D6399}" type="slidenum">
              <a:rPr lang="en-US" sz="1000" baseline="0" smtClean="0">
                <a:solidFill>
                  <a:schemeClr val="bg1"/>
                </a:solidFill>
                <a:latin typeface="Arial"/>
                <a:cs typeface="Arial"/>
              </a:rPr>
              <a:pPr algn="r"/>
              <a:t>‹#›</a:t>
            </a:fld>
            <a:r>
              <a:rPr lang="en-US" sz="1000" baseline="0" dirty="0">
                <a:solidFill>
                  <a:schemeClr val="bg1"/>
                </a:solidFill>
                <a:latin typeface="Arial"/>
                <a:cs typeface="Arial"/>
              </a:rPr>
              <a:t>	</a:t>
            </a:r>
          </a:p>
        </p:txBody>
      </p:sp>
      <p:pic>
        <p:nvPicPr>
          <p:cNvPr id="7" name="Picture 6" descr="eps-icon-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14669" y="23285"/>
            <a:ext cx="831398" cy="790172"/>
          </a:xfrm>
          <a:prstGeom prst="rect">
            <a:avLst/>
          </a:prstGeom>
        </p:spPr>
      </p:pic>
      <p:sp>
        <p:nvSpPr>
          <p:cNvPr id="9" name="Rectangle 8"/>
          <p:cNvSpPr/>
          <p:nvPr userDrawn="1"/>
        </p:nvSpPr>
        <p:spPr>
          <a:xfrm>
            <a:off x="603504" y="5285744"/>
            <a:ext cx="4873752" cy="685800"/>
          </a:xfrm>
          <a:prstGeom prst="rect">
            <a:avLst/>
          </a:prstGeom>
          <a:solidFill>
            <a:srgbClr val="00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latin typeface="Myriad Pro" panose="020B0503030403020204" pitchFamily="34" charset="0"/>
            </a:endParaRPr>
          </a:p>
        </p:txBody>
      </p:sp>
      <p:sp>
        <p:nvSpPr>
          <p:cNvPr id="10" name="Media Placeholder 8"/>
          <p:cNvSpPr>
            <a:spLocks noGrp="1"/>
          </p:cNvSpPr>
          <p:nvPr>
            <p:ph type="media" sz="quarter" idx="13"/>
          </p:nvPr>
        </p:nvSpPr>
        <p:spPr>
          <a:xfrm>
            <a:off x="595263" y="1323344"/>
            <a:ext cx="4873752" cy="3812822"/>
          </a:xfrm>
          <a:prstGeom prst="rect">
            <a:avLst/>
          </a:prstGeom>
        </p:spPr>
        <p:txBody>
          <a:bodyPr/>
          <a:lstStyle>
            <a:lvl1pPr>
              <a:buNone/>
              <a:defRPr>
                <a:latin typeface="Arial" panose="020B0604020202020204" pitchFamily="34" charset="0"/>
                <a:cs typeface="Arial" panose="020B0604020202020204" pitchFamily="34" charset="0"/>
              </a:defRPr>
            </a:lvl1pPr>
          </a:lstStyle>
          <a:p>
            <a:r>
              <a:rPr lang="en-US" dirty="0"/>
              <a:t>Click icon to add media</a:t>
            </a:r>
          </a:p>
        </p:txBody>
      </p:sp>
      <p:sp>
        <p:nvSpPr>
          <p:cNvPr id="11" name="Text Placeholder 10"/>
          <p:cNvSpPr>
            <a:spLocks noGrp="1"/>
          </p:cNvSpPr>
          <p:nvPr>
            <p:ph type="body" sz="quarter" idx="14"/>
          </p:nvPr>
        </p:nvSpPr>
        <p:spPr>
          <a:xfrm>
            <a:off x="5785104" y="1323344"/>
            <a:ext cx="2819400" cy="4636911"/>
          </a:xfrm>
          <a:prstGeom prst="rect">
            <a:avLst/>
          </a:prstGeom>
        </p:spPr>
        <p:txBody>
          <a:bodyPr>
            <a:normAutofit/>
          </a:bodyPr>
          <a:lstStyle>
            <a:lvl1pPr marL="0" indent="0" algn="l">
              <a:buNone/>
              <a:defRPr sz="2400">
                <a:solidFill>
                  <a:schemeClr val="tx1"/>
                </a:solidFill>
                <a:latin typeface="Arial" panose="020B0604020202020204" pitchFamily="34" charset="0"/>
                <a:cs typeface="Arial" panose="020B0604020202020204" pitchFamily="34" charset="0"/>
              </a:defRPr>
            </a:lvl1pPr>
          </a:lstStyle>
          <a:p>
            <a:pPr lvl="0"/>
            <a:r>
              <a:rPr lang="en-US" dirty="0"/>
              <a:t>Edit Master text styles</a:t>
            </a:r>
          </a:p>
        </p:txBody>
      </p:sp>
    </p:spTree>
    <p:extLst>
      <p:ext uri="{BB962C8B-B14F-4D97-AF65-F5344CB8AC3E}">
        <p14:creationId xmlns:p14="http://schemas.microsoft.com/office/powerpoint/2010/main" val="3388908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Title bar, Conten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0E3D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template-background-arch.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4434668"/>
          </a:xfrm>
          <a:prstGeom prst="rect">
            <a:avLst/>
          </a:prstGeom>
        </p:spPr>
      </p:pic>
      <p:sp>
        <p:nvSpPr>
          <p:cNvPr id="5" name="Rectangle 4"/>
          <p:cNvSpPr/>
          <p:nvPr userDrawn="1"/>
        </p:nvSpPr>
        <p:spPr>
          <a:xfrm>
            <a:off x="450003" y="898151"/>
            <a:ext cx="8296064" cy="5502650"/>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4">
                    <a:lumMod val="50000"/>
                  </a:schemeClr>
                </a:solidFill>
              </a:rPr>
              <a:t> </a:t>
            </a:r>
          </a:p>
        </p:txBody>
      </p:sp>
      <p:sp>
        <p:nvSpPr>
          <p:cNvPr id="6" name="TextBox 5"/>
          <p:cNvSpPr txBox="1"/>
          <p:nvPr userDrawn="1"/>
        </p:nvSpPr>
        <p:spPr>
          <a:xfrm>
            <a:off x="5622202" y="6488742"/>
            <a:ext cx="3091207" cy="246221"/>
          </a:xfrm>
          <a:prstGeom prst="rect">
            <a:avLst/>
          </a:prstGeom>
          <a:noFill/>
        </p:spPr>
        <p:txBody>
          <a:bodyPr wrap="square" rtlCol="0">
            <a:spAutoFit/>
          </a:bodyPr>
          <a:lstStyle/>
          <a:p>
            <a:pPr algn="r"/>
            <a:r>
              <a:rPr lang="en-US" sz="1000" baseline="0" dirty="0">
                <a:solidFill>
                  <a:schemeClr val="bg1"/>
                </a:solidFill>
                <a:latin typeface="Arial"/>
                <a:cs typeface="Arial"/>
              </a:rPr>
              <a:t>HC Parent Information Night 2019-20|   </a:t>
            </a:r>
            <a:fld id="{3AFF2A17-0641-4DF3-A723-8F21241D6399}" type="slidenum">
              <a:rPr lang="en-US" sz="1000" baseline="0" smtClean="0">
                <a:solidFill>
                  <a:schemeClr val="bg1"/>
                </a:solidFill>
                <a:latin typeface="Arial"/>
                <a:cs typeface="Arial"/>
              </a:rPr>
              <a:pPr algn="r"/>
              <a:t>‹#›</a:t>
            </a:fld>
            <a:r>
              <a:rPr lang="en-US" sz="1000" baseline="0" dirty="0">
                <a:solidFill>
                  <a:schemeClr val="bg1"/>
                </a:solidFill>
                <a:latin typeface="Arial"/>
                <a:cs typeface="Arial"/>
              </a:rPr>
              <a:t>	</a:t>
            </a:r>
          </a:p>
        </p:txBody>
      </p:sp>
      <p:pic>
        <p:nvPicPr>
          <p:cNvPr id="7" name="Picture 6" descr="eps-icon-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14669" y="23285"/>
            <a:ext cx="831398" cy="790172"/>
          </a:xfrm>
          <a:prstGeom prst="rect">
            <a:avLst/>
          </a:prstGeom>
        </p:spPr>
      </p:pic>
      <p:sp>
        <p:nvSpPr>
          <p:cNvPr id="9" name="Title 1"/>
          <p:cNvSpPr>
            <a:spLocks noGrp="1"/>
          </p:cNvSpPr>
          <p:nvPr>
            <p:ph type="title"/>
          </p:nvPr>
        </p:nvSpPr>
        <p:spPr>
          <a:xfrm>
            <a:off x="1792288" y="4725588"/>
            <a:ext cx="5486400" cy="566738"/>
          </a:xfrm>
          <a:prstGeom prst="rect">
            <a:avLst/>
          </a:prstGeom>
          <a:solidFill>
            <a:srgbClr val="00447B"/>
          </a:solidFill>
        </p:spPr>
        <p:txBody>
          <a:bodyPr anchor="b">
            <a:normAutofit/>
          </a:bodyPr>
          <a:lstStyle>
            <a:lvl1pPr algn="ctr">
              <a:lnSpc>
                <a:spcPct val="200000"/>
              </a:lnSpc>
              <a:defRPr sz="1800" b="0" i="1">
                <a:solidFill>
                  <a:schemeClr val="bg1">
                    <a:lumMod val="8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Picture Placeholder 2"/>
          <p:cNvSpPr>
            <a:spLocks noGrp="1"/>
          </p:cNvSpPr>
          <p:nvPr>
            <p:ph type="pic" idx="1"/>
          </p:nvPr>
        </p:nvSpPr>
        <p:spPr>
          <a:xfrm>
            <a:off x="1792288" y="1229115"/>
            <a:ext cx="5486400" cy="3423448"/>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Text Placeholder 3"/>
          <p:cNvSpPr>
            <a:spLocks noGrp="1"/>
          </p:cNvSpPr>
          <p:nvPr>
            <p:ph type="body" sz="half" idx="2"/>
          </p:nvPr>
        </p:nvSpPr>
        <p:spPr>
          <a:xfrm>
            <a:off x="1792288" y="5487588"/>
            <a:ext cx="5486400" cy="609600"/>
          </a:xfrm>
          <a:prstGeom prst="rect">
            <a:avLst/>
          </a:prstGeom>
        </p:spPr>
        <p:txBody>
          <a:bodyPr/>
          <a:lstStyle>
            <a:lvl1pPr marL="0" indent="0" algn="ctr">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Tree>
    <p:extLst>
      <p:ext uri="{BB962C8B-B14F-4D97-AF65-F5344CB8AC3E}">
        <p14:creationId xmlns:p14="http://schemas.microsoft.com/office/powerpoint/2010/main" val="1372799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0E3D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template-background-arch.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4434668"/>
          </a:xfrm>
          <a:prstGeom prst="rect">
            <a:avLst/>
          </a:prstGeom>
        </p:spPr>
      </p:pic>
      <p:sp>
        <p:nvSpPr>
          <p:cNvPr id="5" name="Rectangle 4"/>
          <p:cNvSpPr/>
          <p:nvPr userDrawn="1"/>
        </p:nvSpPr>
        <p:spPr>
          <a:xfrm>
            <a:off x="450003" y="898151"/>
            <a:ext cx="8296064" cy="5502650"/>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4">
                    <a:lumMod val="50000"/>
                  </a:schemeClr>
                </a:solidFill>
              </a:rPr>
              <a:t> </a:t>
            </a:r>
          </a:p>
        </p:txBody>
      </p:sp>
      <p:sp>
        <p:nvSpPr>
          <p:cNvPr id="6" name="TextBox 5"/>
          <p:cNvSpPr txBox="1"/>
          <p:nvPr userDrawn="1"/>
        </p:nvSpPr>
        <p:spPr>
          <a:xfrm>
            <a:off x="5622202" y="6488742"/>
            <a:ext cx="3091207" cy="246221"/>
          </a:xfrm>
          <a:prstGeom prst="rect">
            <a:avLst/>
          </a:prstGeom>
          <a:noFill/>
        </p:spPr>
        <p:txBody>
          <a:bodyPr wrap="square" rtlCol="0">
            <a:spAutoFit/>
          </a:bodyPr>
          <a:lstStyle/>
          <a:p>
            <a:pPr algn="r"/>
            <a:r>
              <a:rPr lang="en-US" sz="1000" baseline="0" dirty="0">
                <a:solidFill>
                  <a:schemeClr val="bg1"/>
                </a:solidFill>
                <a:latin typeface="Arial"/>
                <a:cs typeface="Arial"/>
              </a:rPr>
              <a:t>HC Parent Information Night 2019-20|   </a:t>
            </a:r>
            <a:fld id="{3AFF2A17-0641-4DF3-A723-8F21241D6399}" type="slidenum">
              <a:rPr lang="en-US" sz="1000" baseline="0" smtClean="0">
                <a:solidFill>
                  <a:schemeClr val="bg1"/>
                </a:solidFill>
                <a:latin typeface="Arial"/>
                <a:cs typeface="Arial"/>
              </a:rPr>
              <a:pPr algn="r"/>
              <a:t>‹#›</a:t>
            </a:fld>
            <a:r>
              <a:rPr lang="en-US" sz="1000" baseline="0" dirty="0">
                <a:solidFill>
                  <a:schemeClr val="bg1"/>
                </a:solidFill>
                <a:latin typeface="Arial"/>
                <a:cs typeface="Arial"/>
              </a:rPr>
              <a:t>	</a:t>
            </a:r>
          </a:p>
        </p:txBody>
      </p:sp>
      <p:pic>
        <p:nvPicPr>
          <p:cNvPr id="7" name="Picture 6" descr="eps-icon-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14669" y="23285"/>
            <a:ext cx="831398" cy="790172"/>
          </a:xfrm>
          <a:prstGeom prst="rect">
            <a:avLst/>
          </a:prstGeom>
        </p:spPr>
      </p:pic>
    </p:spTree>
    <p:extLst>
      <p:ext uri="{BB962C8B-B14F-4D97-AF65-F5344CB8AC3E}">
        <p14:creationId xmlns:p14="http://schemas.microsoft.com/office/powerpoint/2010/main" val="4282443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562213"/>
                </a:solidFill>
                <a:latin typeface="Gill Sans MT"/>
                <a:cs typeface="Gill Sans MT"/>
              </a:defRPr>
            </a:lvl1pPr>
          </a:lstStyle>
          <a:p>
            <a:endParaRPr/>
          </a:p>
        </p:txBody>
      </p:sp>
      <p:sp>
        <p:nvSpPr>
          <p:cNvPr id="3" name="Holder 3"/>
          <p:cNvSpPr>
            <a:spLocks noGrp="1"/>
          </p:cNvSpPr>
          <p:nvPr>
            <p:ph type="body" idx="1"/>
          </p:nvPr>
        </p:nvSpPr>
        <p:spPr/>
        <p:txBody>
          <a:bodyPr lIns="0" tIns="0" rIns="0" bIns="0"/>
          <a:lstStyle>
            <a:lvl1pPr>
              <a:defRPr sz="2400" b="1" i="0">
                <a:solidFill>
                  <a:schemeClr val="tx1"/>
                </a:solidFill>
                <a:latin typeface="Gill Sans MT"/>
                <a:cs typeface="Gill Sans M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a:t>HC Parent Information Night 2019-20</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07084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9AB13-3EFD-4303-9A8B-20533490F45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0E3D86-7FC8-4EE1-BB63-18494BE26C5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B6F895-0526-4CFA-86D8-A08B9954567B}"/>
              </a:ext>
            </a:extLst>
          </p:cNvPr>
          <p:cNvSpPr>
            <a:spLocks noGrp="1"/>
          </p:cNvSpPr>
          <p:nvPr>
            <p:ph type="dt" sz="half" idx="10"/>
          </p:nvPr>
        </p:nvSpPr>
        <p:spPr/>
        <p:txBody>
          <a:bodyPr/>
          <a:lstStyle/>
          <a:p>
            <a:fld id="{3BE88394-4D23-49AF-A3D7-D561151265C3}" type="datetimeFigureOut">
              <a:rPr lang="en-US" smtClean="0"/>
              <a:t>6/8/2020</a:t>
            </a:fld>
            <a:endParaRPr lang="en-US"/>
          </a:p>
        </p:txBody>
      </p:sp>
      <p:sp>
        <p:nvSpPr>
          <p:cNvPr id="5" name="Footer Placeholder 4">
            <a:extLst>
              <a:ext uri="{FF2B5EF4-FFF2-40B4-BE49-F238E27FC236}">
                <a16:creationId xmlns:a16="http://schemas.microsoft.com/office/drawing/2014/main" id="{8665006E-6537-4572-AD35-636F1E645D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2DF606-7D46-493E-99F4-54E60917013D}"/>
              </a:ext>
            </a:extLst>
          </p:cNvPr>
          <p:cNvSpPr>
            <a:spLocks noGrp="1"/>
          </p:cNvSpPr>
          <p:nvPr>
            <p:ph type="sldNum" sz="quarter" idx="12"/>
          </p:nvPr>
        </p:nvSpPr>
        <p:spPr/>
        <p:txBody>
          <a:bodyPr/>
          <a:lstStyle/>
          <a:p>
            <a:fld id="{2C191EAC-960F-4FD8-B717-0158ECFDC671}" type="slidenum">
              <a:rPr lang="en-US" smtClean="0"/>
              <a:t>‹#›</a:t>
            </a:fld>
            <a:endParaRPr lang="en-US"/>
          </a:p>
        </p:txBody>
      </p:sp>
    </p:spTree>
    <p:extLst>
      <p:ext uri="{BB962C8B-B14F-4D97-AF65-F5344CB8AC3E}">
        <p14:creationId xmlns:p14="http://schemas.microsoft.com/office/powerpoint/2010/main" val="357863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79FE5-6005-4301-AE7C-0D44400714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894972-0BBF-425E-9D87-B4984CE3F9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EB4568-8C3F-494A-BB47-4E96C4712B22}"/>
              </a:ext>
            </a:extLst>
          </p:cNvPr>
          <p:cNvSpPr>
            <a:spLocks noGrp="1"/>
          </p:cNvSpPr>
          <p:nvPr>
            <p:ph type="dt" sz="half" idx="10"/>
          </p:nvPr>
        </p:nvSpPr>
        <p:spPr/>
        <p:txBody>
          <a:bodyPr/>
          <a:lstStyle/>
          <a:p>
            <a:fld id="{3BE88394-4D23-49AF-A3D7-D561151265C3}" type="datetimeFigureOut">
              <a:rPr lang="en-US" smtClean="0"/>
              <a:t>6/8/2020</a:t>
            </a:fld>
            <a:endParaRPr lang="en-US"/>
          </a:p>
        </p:txBody>
      </p:sp>
      <p:sp>
        <p:nvSpPr>
          <p:cNvPr id="5" name="Footer Placeholder 4">
            <a:extLst>
              <a:ext uri="{FF2B5EF4-FFF2-40B4-BE49-F238E27FC236}">
                <a16:creationId xmlns:a16="http://schemas.microsoft.com/office/drawing/2014/main" id="{F3647E63-2F3C-405E-8EDF-A0B405FA29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7FF93-6BD3-40A9-9F73-1FCE85F7FB02}"/>
              </a:ext>
            </a:extLst>
          </p:cNvPr>
          <p:cNvSpPr>
            <a:spLocks noGrp="1"/>
          </p:cNvSpPr>
          <p:nvPr>
            <p:ph type="sldNum" sz="quarter" idx="12"/>
          </p:nvPr>
        </p:nvSpPr>
        <p:spPr/>
        <p:txBody>
          <a:bodyPr/>
          <a:lstStyle/>
          <a:p>
            <a:fld id="{2C191EAC-960F-4FD8-B717-0158ECFDC671}" type="slidenum">
              <a:rPr lang="en-US" smtClean="0"/>
              <a:t>‹#›</a:t>
            </a:fld>
            <a:endParaRPr lang="en-US"/>
          </a:p>
        </p:txBody>
      </p:sp>
    </p:spTree>
    <p:extLst>
      <p:ext uri="{BB962C8B-B14F-4D97-AF65-F5344CB8AC3E}">
        <p14:creationId xmlns:p14="http://schemas.microsoft.com/office/powerpoint/2010/main" val="1485482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0E3D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2844383"/>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14ED22-BC0B-484C-AA16-68BC607BBE01}"/>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7BD178-55A7-416E-9234-E20A1FF1867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C56591-7F5E-4424-832F-79C1FF575BCF}"/>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E88394-4D23-49AF-A3D7-D561151265C3}" type="datetimeFigureOut">
              <a:rPr lang="en-US" smtClean="0"/>
              <a:t>6/8/2020</a:t>
            </a:fld>
            <a:endParaRPr lang="en-US"/>
          </a:p>
        </p:txBody>
      </p:sp>
      <p:sp>
        <p:nvSpPr>
          <p:cNvPr id="5" name="Footer Placeholder 4">
            <a:extLst>
              <a:ext uri="{FF2B5EF4-FFF2-40B4-BE49-F238E27FC236}">
                <a16:creationId xmlns:a16="http://schemas.microsoft.com/office/drawing/2014/main" id="{54B714D7-254F-400D-A7CC-37AC1A42FF5B}"/>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CE46A54-7D78-49C8-B2F2-8F7F5916B42D}"/>
              </a:ext>
            </a:extLst>
          </p:cNvPr>
          <p:cNvSpPr>
            <a:spLocks noGrp="1"/>
          </p:cNvSpPr>
          <p:nvPr>
            <p:ph type="sldNum" sz="quarter" idx="4"/>
          </p:nvPr>
        </p:nvSpPr>
        <p:spPr>
          <a:xfrm>
            <a:off x="6457950" y="6356350"/>
            <a:ext cx="2057400" cy="365125"/>
          </a:xfrm>
          <a:prstGeom prst="rect">
            <a:avLst/>
          </a:prstGeom>
          <a:ln>
            <a:solidFill>
              <a:schemeClr val="accent1"/>
            </a:solidFill>
          </a:ln>
        </p:spPr>
        <p:txBody>
          <a:bodyPr vert="horz" lIns="91440" tIns="45720" rIns="91440" bIns="45720" rtlCol="0" anchor="ctr"/>
          <a:lstStyle>
            <a:lvl1pPr algn="r">
              <a:defRPr sz="1200">
                <a:solidFill>
                  <a:schemeClr val="tx1">
                    <a:tint val="75000"/>
                  </a:schemeClr>
                </a:solidFill>
              </a:defRPr>
            </a:lvl1pPr>
          </a:lstStyle>
          <a:p>
            <a:r>
              <a:rPr lang="en-US" dirty="0"/>
              <a:t>HC Parent Information Night 2019-20 </a:t>
            </a:r>
            <a:fld id="{2C191EAC-960F-4FD8-B717-0158ECFDC671}" type="slidenum">
              <a:rPr lang="en-US" smtClean="0"/>
              <a:pPr/>
              <a:t>‹#›</a:t>
            </a:fld>
            <a:endParaRPr lang="en-US" dirty="0"/>
          </a:p>
        </p:txBody>
      </p:sp>
    </p:spTree>
    <p:extLst>
      <p:ext uri="{BB962C8B-B14F-4D97-AF65-F5344CB8AC3E}">
        <p14:creationId xmlns:p14="http://schemas.microsoft.com/office/powerpoint/2010/main" val="925461642"/>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tif"/><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6.xml"/><Relationship Id="rId6" Type="http://schemas.openxmlformats.org/officeDocument/2006/relationships/image" Target="../media/image7.png"/><Relationship Id="rId5" Type="http://schemas.openxmlformats.org/officeDocument/2006/relationships/notesSlide" Target="../notesSlides/notesSlide10.xml"/><Relationship Id="rId4"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7.xml"/><Relationship Id="rId6" Type="http://schemas.openxmlformats.org/officeDocument/2006/relationships/image" Target="../media/image7.png"/><Relationship Id="rId5" Type="http://schemas.openxmlformats.org/officeDocument/2006/relationships/notesSlide" Target="../notesSlides/notesSlide11.xml"/><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8.xml"/><Relationship Id="rId6" Type="http://schemas.openxmlformats.org/officeDocument/2006/relationships/image" Target="../media/image7.png"/><Relationship Id="rId5" Type="http://schemas.openxmlformats.org/officeDocument/2006/relationships/notesSlide" Target="../notesSlides/notesSlide12.xml"/><Relationship Id="rId4"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9.xml"/><Relationship Id="rId6" Type="http://schemas.openxmlformats.org/officeDocument/2006/relationships/image" Target="../media/image7.png"/><Relationship Id="rId5" Type="http://schemas.openxmlformats.org/officeDocument/2006/relationships/notesSlide" Target="../notesSlides/notesSlide13.xml"/><Relationship Id="rId4"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7.png"/><Relationship Id="rId5" Type="http://schemas.openxmlformats.org/officeDocument/2006/relationships/hyperlink" Target="https://docushare.everett.k12.wa.us/docushare/dsweb/View/Collection-196"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hyperlink" Target="https://www.everettsd.org/Page/5969" TargetMode="External"/><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notesSlide" Target="../notesSlides/notesSlide4.xml"/><Relationship Id="rId4"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notesSlide" Target="../notesSlides/notesSlide5.xml"/><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notesSlide" Target="../notesSlides/notesSlide6.xml"/><Relationship Id="rId4"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notesSlide" Target="../notesSlides/notesSlide9.xml"/><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 First day at Forest View.tif"/>
          <p:cNvPicPr>
            <a:picLocks noChangeAspect="1"/>
          </p:cNvPicPr>
          <p:nvPr/>
        </p:nvPicPr>
        <p:blipFill rotWithShape="1">
          <a:blip r:embed="rId5">
            <a:extLst>
              <a:ext uri="{28A0092B-C50C-407E-A947-70E740481C1C}">
                <a14:useLocalDpi xmlns:a14="http://schemas.microsoft.com/office/drawing/2010/main" val="0"/>
              </a:ext>
            </a:extLst>
          </a:blip>
          <a:srcRect t="7508" b="6566"/>
          <a:stretch/>
        </p:blipFill>
        <p:spPr>
          <a:xfrm>
            <a:off x="0" y="-21020"/>
            <a:ext cx="9144000" cy="6335486"/>
          </a:xfrm>
          <a:prstGeom prst="rect">
            <a:avLst/>
          </a:prstGeom>
        </p:spPr>
      </p:pic>
      <p:pic>
        <p:nvPicPr>
          <p:cNvPr id="6" name="Picture 5" descr="bottom-arch.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344808"/>
            <a:ext cx="9144000" cy="2109216"/>
          </a:xfrm>
          <a:prstGeom prst="rect">
            <a:avLst/>
          </a:prstGeom>
        </p:spPr>
      </p:pic>
      <p:pic>
        <p:nvPicPr>
          <p:cNvPr id="3" name="Picture 2" descr="top-arch.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2517747"/>
          </a:xfrm>
          <a:prstGeom prst="rect">
            <a:avLst/>
          </a:prstGeom>
        </p:spPr>
      </p:pic>
      <p:sp>
        <p:nvSpPr>
          <p:cNvPr id="7" name="TextBox 6"/>
          <p:cNvSpPr txBox="1"/>
          <p:nvPr/>
        </p:nvSpPr>
        <p:spPr>
          <a:xfrm>
            <a:off x="471713" y="4803647"/>
            <a:ext cx="6589489" cy="1144929"/>
          </a:xfrm>
          <a:prstGeom prst="rect">
            <a:avLst/>
          </a:prstGeom>
          <a:noFill/>
        </p:spPr>
        <p:txBody>
          <a:bodyPr wrap="square" rtlCol="0">
            <a:spAutoFit/>
          </a:bodyPr>
          <a:lstStyle/>
          <a:p>
            <a:pPr>
              <a:lnSpc>
                <a:spcPct val="90000"/>
              </a:lnSpc>
            </a:pPr>
            <a:r>
              <a:rPr lang="en-US" sz="3800" b="1" dirty="0">
                <a:solidFill>
                  <a:schemeClr val="bg1"/>
                </a:solidFill>
                <a:latin typeface="Arial" panose="020B0604020202020204" pitchFamily="34" charset="0"/>
                <a:cs typeface="Arial" panose="020B0604020202020204" pitchFamily="34" charset="0"/>
              </a:rPr>
              <a:t>Section 504: Educating Students with Disabilities</a:t>
            </a:r>
          </a:p>
        </p:txBody>
      </p:sp>
      <p:pic>
        <p:nvPicPr>
          <p:cNvPr id="4" name="Picture 3" descr="EPS-Horizontal-Logo.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5445" y="244627"/>
            <a:ext cx="3430902" cy="830640"/>
          </a:xfrm>
          <a:prstGeom prst="rect">
            <a:avLst/>
          </a:prstGeom>
        </p:spPr>
      </p:pic>
      <p:pic>
        <p:nvPicPr>
          <p:cNvPr id="8" name="Audio 7">
            <a:hlinkClick r:id="" action="ppaction://media"/>
            <a:extLst>
              <a:ext uri="{FF2B5EF4-FFF2-40B4-BE49-F238E27FC236}">
                <a16:creationId xmlns:a16="http://schemas.microsoft.com/office/drawing/2014/main" id="{54CFDFC5-E6E9-4B2C-94F0-6888340CB98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614712578"/>
      </p:ext>
    </p:extLst>
  </p:cSld>
  <p:clrMapOvr>
    <a:masterClrMapping/>
  </p:clrMapOvr>
  <mc:AlternateContent xmlns:mc="http://schemas.openxmlformats.org/markup-compatibility/2006">
    <mc:Choice xmlns:p14="http://schemas.microsoft.com/office/powerpoint/2010/main" Requires="p14">
      <p:transition spd="slow" p14:dur="2000" advTm="7449"/>
    </mc:Choice>
    <mc:Fallback>
      <p:transition spd="slow" advTm="7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2069" y="260101"/>
            <a:ext cx="5939945" cy="584775"/>
          </a:xfrm>
          <a:prstGeom prst="rect">
            <a:avLst/>
          </a:prstGeom>
          <a:noFill/>
        </p:spPr>
        <p:txBody>
          <a:bodyPr wrap="square" rtlCol="0">
            <a:spAutoFit/>
          </a:bodyPr>
          <a:lstStyle/>
          <a:p>
            <a:r>
              <a:rPr lang="en-US" sz="2800" b="1" dirty="0">
                <a:solidFill>
                  <a:schemeClr val="tx2"/>
                </a:solidFill>
                <a:latin typeface="Arial" panose="020B0604020202020204" pitchFamily="34" charset="0"/>
                <a:cs typeface="Arial" panose="020B0604020202020204" pitchFamily="34" charset="0"/>
              </a:rPr>
              <a:t> </a:t>
            </a:r>
            <a:r>
              <a:rPr lang="en-US" sz="3200" b="1" dirty="0">
                <a:solidFill>
                  <a:schemeClr val="tx2"/>
                </a:solidFill>
                <a:latin typeface="Arial" panose="020B0604020202020204" pitchFamily="34" charset="0"/>
                <a:cs typeface="Arial" panose="020B0604020202020204" pitchFamily="34" charset="0"/>
              </a:rPr>
              <a:t>Section 504 - Eligibility</a:t>
            </a:r>
          </a:p>
        </p:txBody>
      </p:sp>
      <p:sp>
        <p:nvSpPr>
          <p:cNvPr id="4" name="Rectangle 3">
            <a:extLst>
              <a:ext uri="{FF2B5EF4-FFF2-40B4-BE49-F238E27FC236}">
                <a16:creationId xmlns:a16="http://schemas.microsoft.com/office/drawing/2014/main" id="{697D8E32-6C8C-49A3-9B7A-F1A104B12770}"/>
              </a:ext>
            </a:extLst>
          </p:cNvPr>
          <p:cNvSpPr/>
          <p:nvPr/>
        </p:nvSpPr>
        <p:spPr>
          <a:xfrm>
            <a:off x="750380" y="1033134"/>
            <a:ext cx="7643239" cy="5840573"/>
          </a:xfrm>
          <a:prstGeom prst="rect">
            <a:avLst/>
          </a:prstGeom>
        </p:spPr>
        <p:txBody>
          <a:bodyPr wrap="square">
            <a:spAutoFit/>
          </a:bodyPr>
          <a:lstStyle/>
          <a:p>
            <a:pPr>
              <a:spcAft>
                <a:spcPts val="1200"/>
              </a:spcAft>
            </a:pPr>
            <a:r>
              <a:rPr lang="en-US" sz="2800" u="sng" dirty="0"/>
              <a:t>Additional rules</a:t>
            </a:r>
            <a:r>
              <a:rPr lang="en-US" sz="2800" dirty="0"/>
              <a:t>:</a:t>
            </a:r>
          </a:p>
          <a:p>
            <a:pPr marL="342900" lvl="1" indent="-342900">
              <a:spcAft>
                <a:spcPts val="1200"/>
              </a:spcAft>
              <a:buFont typeface="Wingdings" panose="05000000000000000000" pitchFamily="2" charset="2"/>
              <a:buChar char="§"/>
            </a:pPr>
            <a:r>
              <a:rPr lang="en-US" sz="2800" dirty="0">
                <a:cs typeface="Times New Roman" pitchFamily="18" charset="0"/>
              </a:rPr>
              <a:t>An impairment that is episodic or in remission </a:t>
            </a:r>
            <a:r>
              <a:rPr lang="en-US" sz="2800" u="sng" dirty="0">
                <a:cs typeface="Times New Roman" pitchFamily="18" charset="0"/>
              </a:rPr>
              <a:t>is a disability</a:t>
            </a:r>
            <a:r>
              <a:rPr lang="en-US" sz="2800" dirty="0">
                <a:cs typeface="Times New Roman" pitchFamily="18" charset="0"/>
              </a:rPr>
              <a:t>, if it would substantially limit a major life activity when active (e.g., bipolar)</a:t>
            </a:r>
          </a:p>
          <a:p>
            <a:pPr marL="342900" lvl="1" indent="-342900">
              <a:spcAft>
                <a:spcPts val="1200"/>
              </a:spcAft>
              <a:buFont typeface="Wingdings" panose="05000000000000000000" pitchFamily="2" charset="2"/>
              <a:buChar char="§"/>
            </a:pPr>
            <a:r>
              <a:rPr lang="en-US" sz="2600" dirty="0"/>
              <a:t>The definition of disability must be construed in favor of broad coverage</a:t>
            </a:r>
          </a:p>
          <a:p>
            <a:pPr marL="342900" lvl="1" indent="-342900">
              <a:spcAft>
                <a:spcPts val="1200"/>
              </a:spcAft>
              <a:buFont typeface="Wingdings" panose="05000000000000000000" pitchFamily="2" charset="2"/>
              <a:buChar char="§"/>
            </a:pPr>
            <a:r>
              <a:rPr lang="en-US" sz="2600" dirty="0"/>
              <a:t>An impairment need not prevent or </a:t>
            </a:r>
            <a:r>
              <a:rPr lang="en-US" sz="2600" u="sng" dirty="0"/>
              <a:t>severely</a:t>
            </a:r>
            <a:r>
              <a:rPr lang="en-US" sz="2600" dirty="0"/>
              <a:t> restrict a major life activity to be considered “substantially limiting”</a:t>
            </a:r>
            <a:endParaRPr lang="en-US" dirty="0"/>
          </a:p>
          <a:p>
            <a:pPr marL="0" lvl="1" defTabSz="914400">
              <a:lnSpc>
                <a:spcPct val="90000"/>
              </a:lnSpc>
              <a:spcBef>
                <a:spcPts val="500"/>
              </a:spcBef>
              <a:spcAft>
                <a:spcPts val="1200"/>
              </a:spcAft>
            </a:pPr>
            <a:endParaRPr lang="en-US" sz="2400" dirty="0">
              <a:solidFill>
                <a:srgbClr val="464646"/>
              </a:solidFill>
              <a:latin typeface="Arial"/>
            </a:endParaRPr>
          </a:p>
          <a:p>
            <a:pPr lvl="1" indent="-457200" defTabSz="914400">
              <a:lnSpc>
                <a:spcPct val="90000"/>
              </a:lnSpc>
              <a:spcBef>
                <a:spcPts val="500"/>
              </a:spcBef>
              <a:spcAft>
                <a:spcPts val="1200"/>
              </a:spcAft>
              <a:buFont typeface="Wingdings" panose="05000000000000000000" pitchFamily="2" charset="2"/>
              <a:buChar char="§"/>
            </a:pPr>
            <a:endParaRPr lang="en-US" sz="2400" dirty="0">
              <a:solidFill>
                <a:srgbClr val="464646"/>
              </a:solidFill>
              <a:latin typeface="Arial"/>
            </a:endParaRPr>
          </a:p>
          <a:p>
            <a:endParaRPr lang="en-US" sz="2000" dirty="0">
              <a:latin typeface="Arial" panose="020B0604020202020204" pitchFamily="34"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B3E105F9-DCD3-4ED6-9D2D-19278BD095E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4252360062"/>
      </p:ext>
    </p:extLst>
  </p:cSld>
  <p:clrMapOvr>
    <a:masterClrMapping/>
  </p:clrMapOvr>
  <mc:AlternateContent xmlns:mc="http://schemas.openxmlformats.org/markup-compatibility/2006">
    <mc:Choice xmlns:p14="http://schemas.microsoft.com/office/powerpoint/2010/main" Requires="p14">
      <p:transition spd="slow" p14:dur="2000" advTm="33973"/>
    </mc:Choice>
    <mc:Fallback>
      <p:transition spd="slow" advTm="33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2069" y="260101"/>
            <a:ext cx="5939945" cy="584775"/>
          </a:xfrm>
          <a:prstGeom prst="rect">
            <a:avLst/>
          </a:prstGeom>
          <a:noFill/>
        </p:spPr>
        <p:txBody>
          <a:bodyPr wrap="square" rtlCol="0">
            <a:spAutoFit/>
          </a:bodyPr>
          <a:lstStyle/>
          <a:p>
            <a:r>
              <a:rPr lang="en-US" sz="2800" b="1" dirty="0">
                <a:solidFill>
                  <a:schemeClr val="tx2"/>
                </a:solidFill>
                <a:latin typeface="Arial" panose="020B0604020202020204" pitchFamily="34" charset="0"/>
                <a:cs typeface="Arial" panose="020B0604020202020204" pitchFamily="34" charset="0"/>
              </a:rPr>
              <a:t> </a:t>
            </a:r>
            <a:r>
              <a:rPr lang="en-US" sz="3200" b="1" dirty="0">
                <a:solidFill>
                  <a:schemeClr val="tx2"/>
                </a:solidFill>
                <a:latin typeface="Arial" panose="020B0604020202020204" pitchFamily="34" charset="0"/>
                <a:cs typeface="Arial" panose="020B0604020202020204" pitchFamily="34" charset="0"/>
              </a:rPr>
              <a:t>FAPE under Section 504</a:t>
            </a:r>
          </a:p>
        </p:txBody>
      </p:sp>
      <p:sp>
        <p:nvSpPr>
          <p:cNvPr id="4" name="Rectangle 3">
            <a:extLst>
              <a:ext uri="{FF2B5EF4-FFF2-40B4-BE49-F238E27FC236}">
                <a16:creationId xmlns:a16="http://schemas.microsoft.com/office/drawing/2014/main" id="{697D8E32-6C8C-49A3-9B7A-F1A104B12770}"/>
              </a:ext>
            </a:extLst>
          </p:cNvPr>
          <p:cNvSpPr/>
          <p:nvPr/>
        </p:nvSpPr>
        <p:spPr>
          <a:xfrm>
            <a:off x="750380" y="1033134"/>
            <a:ext cx="7643239" cy="6682086"/>
          </a:xfrm>
          <a:prstGeom prst="rect">
            <a:avLst/>
          </a:prstGeom>
        </p:spPr>
        <p:txBody>
          <a:bodyPr wrap="square">
            <a:spAutoFit/>
          </a:bodyPr>
          <a:lstStyle/>
          <a:p>
            <a:pPr marL="457200" lvl="0" indent="-457200" defTabSz="914400">
              <a:lnSpc>
                <a:spcPct val="105000"/>
              </a:lnSpc>
              <a:spcBef>
                <a:spcPts val="1000"/>
              </a:spcBef>
              <a:buFont typeface="Wingdings" panose="05000000000000000000" pitchFamily="2" charset="2"/>
              <a:buChar char="§"/>
            </a:pPr>
            <a:r>
              <a:rPr lang="en-US" sz="2800" dirty="0">
                <a:solidFill>
                  <a:srgbClr val="464646"/>
                </a:solidFill>
                <a:latin typeface="Arial"/>
              </a:rPr>
              <a:t>Identification</a:t>
            </a:r>
          </a:p>
          <a:p>
            <a:pPr marL="914400" lvl="1" indent="-457200" defTabSz="914400">
              <a:lnSpc>
                <a:spcPct val="105000"/>
              </a:lnSpc>
              <a:spcBef>
                <a:spcPts val="500"/>
              </a:spcBef>
              <a:buFont typeface="Wingdings" panose="05000000000000000000" pitchFamily="2" charset="2"/>
              <a:buChar char="§"/>
            </a:pPr>
            <a:r>
              <a:rPr lang="en-US" sz="2500" dirty="0">
                <a:solidFill>
                  <a:srgbClr val="464646"/>
                </a:solidFill>
                <a:latin typeface="Arial"/>
              </a:rPr>
              <a:t>“Child find” procedures</a:t>
            </a:r>
          </a:p>
          <a:p>
            <a:pPr marL="457200" lvl="0" indent="-457200" defTabSz="914400">
              <a:lnSpc>
                <a:spcPct val="105000"/>
              </a:lnSpc>
              <a:spcBef>
                <a:spcPts val="1000"/>
              </a:spcBef>
              <a:buFont typeface="Wingdings" panose="05000000000000000000" pitchFamily="2" charset="2"/>
              <a:buChar char="§"/>
            </a:pPr>
            <a:r>
              <a:rPr lang="en-US" sz="2800" dirty="0">
                <a:solidFill>
                  <a:srgbClr val="464646"/>
                </a:solidFill>
                <a:latin typeface="Arial"/>
              </a:rPr>
              <a:t>Evaluation</a:t>
            </a:r>
          </a:p>
          <a:p>
            <a:pPr marL="914400" lvl="1" indent="-457200" defTabSz="914400">
              <a:lnSpc>
                <a:spcPct val="105000"/>
              </a:lnSpc>
              <a:spcBef>
                <a:spcPts val="500"/>
              </a:spcBef>
              <a:buFont typeface="Wingdings" panose="05000000000000000000" pitchFamily="2" charset="2"/>
              <a:buChar char="§"/>
            </a:pPr>
            <a:r>
              <a:rPr lang="en-US" sz="2500" dirty="0">
                <a:solidFill>
                  <a:srgbClr val="464646"/>
                </a:solidFill>
                <a:latin typeface="Arial"/>
              </a:rPr>
              <a:t>Parent consent required</a:t>
            </a:r>
          </a:p>
          <a:p>
            <a:pPr marL="914400" lvl="1" indent="-457200" defTabSz="914400">
              <a:lnSpc>
                <a:spcPct val="105000"/>
              </a:lnSpc>
              <a:spcBef>
                <a:spcPts val="500"/>
              </a:spcBef>
              <a:buFont typeface="Wingdings" panose="05000000000000000000" pitchFamily="2" charset="2"/>
              <a:buChar char="§"/>
            </a:pPr>
            <a:r>
              <a:rPr lang="en-US" sz="2500" dirty="0">
                <a:solidFill>
                  <a:srgbClr val="464646"/>
                </a:solidFill>
                <a:latin typeface="Arial"/>
              </a:rPr>
              <a:t>Before initial placement </a:t>
            </a:r>
          </a:p>
          <a:p>
            <a:pPr marL="914400" lvl="1" indent="-457200" defTabSz="914400">
              <a:lnSpc>
                <a:spcPct val="105000"/>
              </a:lnSpc>
              <a:spcBef>
                <a:spcPts val="500"/>
              </a:spcBef>
              <a:buFont typeface="Wingdings" panose="05000000000000000000" pitchFamily="2" charset="2"/>
              <a:buChar char="§"/>
            </a:pPr>
            <a:r>
              <a:rPr lang="en-US" sz="2500" dirty="0">
                <a:solidFill>
                  <a:srgbClr val="464646"/>
                </a:solidFill>
                <a:latin typeface="Arial"/>
              </a:rPr>
              <a:t>Before any subsequent </a:t>
            </a:r>
            <a:r>
              <a:rPr lang="en-US" sz="2500" u="sng" dirty="0">
                <a:solidFill>
                  <a:srgbClr val="464646"/>
                </a:solidFill>
                <a:latin typeface="Arial"/>
              </a:rPr>
              <a:t>significant</a:t>
            </a:r>
            <a:r>
              <a:rPr lang="en-US" sz="2500" dirty="0">
                <a:solidFill>
                  <a:srgbClr val="464646"/>
                </a:solidFill>
                <a:latin typeface="Arial"/>
              </a:rPr>
              <a:t> change in placement</a:t>
            </a:r>
          </a:p>
          <a:p>
            <a:pPr marL="457200" lvl="0" indent="-457200" defTabSz="914400">
              <a:lnSpc>
                <a:spcPct val="105000"/>
              </a:lnSpc>
              <a:spcBef>
                <a:spcPts val="1000"/>
              </a:spcBef>
              <a:spcAft>
                <a:spcPts val="1200"/>
              </a:spcAft>
              <a:buFont typeface="Wingdings" panose="05000000000000000000" pitchFamily="2" charset="2"/>
              <a:buChar char="§"/>
            </a:pPr>
            <a:r>
              <a:rPr lang="en-US" sz="2800" dirty="0">
                <a:solidFill>
                  <a:srgbClr val="464646"/>
                </a:solidFill>
                <a:latin typeface="Arial"/>
              </a:rPr>
              <a:t>Placement, aka “504 Plan”</a:t>
            </a:r>
            <a:endParaRPr lang="en-US" sz="2000" dirty="0">
              <a:solidFill>
                <a:srgbClr val="464646"/>
              </a:solidFill>
              <a:latin typeface="Arial"/>
            </a:endParaRPr>
          </a:p>
          <a:p>
            <a:pPr lvl="0" defTabSz="914400">
              <a:lnSpc>
                <a:spcPct val="105000"/>
              </a:lnSpc>
              <a:spcBef>
                <a:spcPts val="1000"/>
              </a:spcBef>
            </a:pPr>
            <a:r>
              <a:rPr lang="en-US" sz="2200" b="1" dirty="0">
                <a:solidFill>
                  <a:srgbClr val="464646"/>
                </a:solidFill>
                <a:latin typeface="Arial"/>
              </a:rPr>
              <a:t>34 C.F.R. § 104.32, 104.35</a:t>
            </a:r>
          </a:p>
          <a:p>
            <a:pPr>
              <a:spcAft>
                <a:spcPts val="1200"/>
              </a:spcAft>
            </a:pPr>
            <a:endParaRPr lang="en-US" sz="2800" u="sng" dirty="0"/>
          </a:p>
          <a:p>
            <a:pPr>
              <a:spcAft>
                <a:spcPts val="1200"/>
              </a:spcAft>
            </a:pPr>
            <a:endParaRPr lang="en-US" sz="2800" u="sng" dirty="0"/>
          </a:p>
          <a:p>
            <a:pPr>
              <a:spcAft>
                <a:spcPts val="1200"/>
              </a:spcAft>
            </a:pPr>
            <a:endParaRPr lang="en-US" sz="2800" u="sng" dirty="0"/>
          </a:p>
          <a:p>
            <a:endParaRPr lang="en-US" sz="2000" dirty="0">
              <a:latin typeface="Arial" panose="020B0604020202020204" pitchFamily="34" charset="0"/>
              <a:cs typeface="Arial" panose="020B0604020202020204" pitchFamily="34" charset="0"/>
            </a:endParaRPr>
          </a:p>
        </p:txBody>
      </p:sp>
      <p:pic>
        <p:nvPicPr>
          <p:cNvPr id="8" name="Audio 7">
            <a:hlinkClick r:id="" action="ppaction://media"/>
            <a:extLst>
              <a:ext uri="{FF2B5EF4-FFF2-40B4-BE49-F238E27FC236}">
                <a16:creationId xmlns:a16="http://schemas.microsoft.com/office/drawing/2014/main" id="{6F19B8DB-FDCD-46EF-BB81-87A2B82D373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79789211"/>
      </p:ext>
    </p:extLst>
  </p:cSld>
  <p:clrMapOvr>
    <a:masterClrMapping/>
  </p:clrMapOvr>
  <mc:AlternateContent xmlns:mc="http://schemas.openxmlformats.org/markup-compatibility/2006">
    <mc:Choice xmlns:p14="http://schemas.microsoft.com/office/powerpoint/2010/main" Requires="p14">
      <p:transition spd="slow" p14:dur="2000" advTm="46115"/>
    </mc:Choice>
    <mc:Fallback>
      <p:transition spd="slow" advTm="46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2069" y="260101"/>
            <a:ext cx="5939945" cy="584775"/>
          </a:xfrm>
          <a:prstGeom prst="rect">
            <a:avLst/>
          </a:prstGeom>
          <a:noFill/>
        </p:spPr>
        <p:txBody>
          <a:bodyPr wrap="square" rtlCol="0">
            <a:spAutoFit/>
          </a:bodyPr>
          <a:lstStyle/>
          <a:p>
            <a:r>
              <a:rPr lang="en-US" sz="2800" b="1" dirty="0">
                <a:solidFill>
                  <a:schemeClr val="tx2"/>
                </a:solidFill>
                <a:latin typeface="Arial" panose="020B0604020202020204" pitchFamily="34" charset="0"/>
                <a:cs typeface="Arial" panose="020B0604020202020204" pitchFamily="34" charset="0"/>
              </a:rPr>
              <a:t> </a:t>
            </a:r>
            <a:r>
              <a:rPr lang="en-US" sz="3200" b="1" dirty="0">
                <a:solidFill>
                  <a:schemeClr val="tx2"/>
                </a:solidFill>
                <a:latin typeface="Arial" panose="020B0604020202020204" pitchFamily="34" charset="0"/>
                <a:cs typeface="Arial" panose="020B0604020202020204" pitchFamily="34" charset="0"/>
              </a:rPr>
              <a:t>Section 504 Plans</a:t>
            </a:r>
          </a:p>
        </p:txBody>
      </p:sp>
      <p:sp>
        <p:nvSpPr>
          <p:cNvPr id="4" name="Rectangle 3">
            <a:extLst>
              <a:ext uri="{FF2B5EF4-FFF2-40B4-BE49-F238E27FC236}">
                <a16:creationId xmlns:a16="http://schemas.microsoft.com/office/drawing/2014/main" id="{697D8E32-6C8C-49A3-9B7A-F1A104B12770}"/>
              </a:ext>
            </a:extLst>
          </p:cNvPr>
          <p:cNvSpPr/>
          <p:nvPr/>
        </p:nvSpPr>
        <p:spPr>
          <a:xfrm>
            <a:off x="750380" y="1033134"/>
            <a:ext cx="7643239" cy="4812087"/>
          </a:xfrm>
          <a:prstGeom prst="rect">
            <a:avLst/>
          </a:prstGeom>
        </p:spPr>
        <p:txBody>
          <a:bodyPr wrap="square">
            <a:spAutoFit/>
          </a:bodyPr>
          <a:lstStyle/>
          <a:p>
            <a:pPr lvl="0" defTabSz="914400">
              <a:lnSpc>
                <a:spcPct val="90000"/>
              </a:lnSpc>
              <a:spcBef>
                <a:spcPts val="1000"/>
              </a:spcBef>
              <a:spcAft>
                <a:spcPts val="1200"/>
              </a:spcAft>
            </a:pPr>
            <a:r>
              <a:rPr lang="en-US" sz="2800" dirty="0">
                <a:solidFill>
                  <a:srgbClr val="464646"/>
                </a:solidFill>
                <a:latin typeface="Arial"/>
              </a:rPr>
              <a:t>Recommended practices</a:t>
            </a:r>
          </a:p>
          <a:p>
            <a:pPr lvl="0" defTabSz="914400">
              <a:lnSpc>
                <a:spcPct val="90000"/>
              </a:lnSpc>
              <a:spcBef>
                <a:spcPts val="1000"/>
              </a:spcBef>
              <a:spcAft>
                <a:spcPts val="1200"/>
              </a:spcAft>
            </a:pPr>
            <a:endParaRPr lang="en-US" sz="800" dirty="0">
              <a:solidFill>
                <a:srgbClr val="464646"/>
              </a:solidFill>
              <a:latin typeface="Arial"/>
            </a:endParaRPr>
          </a:p>
          <a:p>
            <a:pPr marL="498475" lvl="2" indent="-342900" defTabSz="914400">
              <a:lnSpc>
                <a:spcPct val="90000"/>
              </a:lnSpc>
              <a:spcBef>
                <a:spcPts val="500"/>
              </a:spcBef>
              <a:spcAft>
                <a:spcPts val="1200"/>
              </a:spcAft>
              <a:buFont typeface="Wingdings" panose="05000000000000000000" pitchFamily="2" charset="2"/>
              <a:buChar char="§"/>
            </a:pPr>
            <a:r>
              <a:rPr lang="en-US" sz="2400" dirty="0">
                <a:solidFill>
                  <a:srgbClr val="01447B"/>
                </a:solidFill>
                <a:latin typeface="Arial"/>
              </a:rPr>
              <a:t>Provide Parents with Section 504 Procedures</a:t>
            </a:r>
          </a:p>
          <a:p>
            <a:pPr marL="498475" lvl="2" indent="-342900" defTabSz="914400">
              <a:lnSpc>
                <a:spcPct val="90000"/>
              </a:lnSpc>
              <a:spcBef>
                <a:spcPts val="500"/>
              </a:spcBef>
              <a:spcAft>
                <a:spcPts val="1200"/>
              </a:spcAft>
              <a:buFont typeface="Wingdings" panose="05000000000000000000" pitchFamily="2" charset="2"/>
              <a:buChar char="§"/>
            </a:pPr>
            <a:r>
              <a:rPr lang="en-US" sz="2400" dirty="0">
                <a:solidFill>
                  <a:srgbClr val="01447B"/>
                </a:solidFill>
                <a:latin typeface="Arial"/>
              </a:rPr>
              <a:t>Inform staff of student’s Section 504 plan</a:t>
            </a:r>
          </a:p>
          <a:p>
            <a:pPr marL="498475" lvl="2" indent="-342900" defTabSz="914400">
              <a:lnSpc>
                <a:spcPct val="90000"/>
              </a:lnSpc>
              <a:spcBef>
                <a:spcPts val="500"/>
              </a:spcBef>
              <a:spcAft>
                <a:spcPts val="1200"/>
              </a:spcAft>
              <a:buFont typeface="Wingdings" panose="05000000000000000000" pitchFamily="2" charset="2"/>
              <a:buChar char="§"/>
            </a:pPr>
            <a:r>
              <a:rPr lang="en-US" sz="2400" dirty="0">
                <a:solidFill>
                  <a:srgbClr val="01447B"/>
                </a:solidFill>
                <a:latin typeface="Arial"/>
              </a:rPr>
              <a:t>Staff must implement the accommodations </a:t>
            </a:r>
            <a:r>
              <a:rPr lang="en-US" sz="2400" u="sng" dirty="0">
                <a:solidFill>
                  <a:srgbClr val="01447B"/>
                </a:solidFill>
                <a:latin typeface="Arial"/>
              </a:rPr>
              <a:t>or</a:t>
            </a:r>
            <a:r>
              <a:rPr lang="en-US" sz="2400" dirty="0">
                <a:solidFill>
                  <a:srgbClr val="01447B"/>
                </a:solidFill>
                <a:latin typeface="Arial"/>
              </a:rPr>
              <a:t> propose team meeting to review particular implementation concerns</a:t>
            </a:r>
          </a:p>
          <a:p>
            <a:pPr lvl="0" defTabSz="914400">
              <a:lnSpc>
                <a:spcPct val="105000"/>
              </a:lnSpc>
              <a:spcBef>
                <a:spcPts val="1000"/>
              </a:spcBef>
            </a:pPr>
            <a:endParaRPr lang="en-US" sz="2800" dirty="0">
              <a:solidFill>
                <a:srgbClr val="464646"/>
              </a:solidFill>
              <a:latin typeface="Arial"/>
            </a:endParaRPr>
          </a:p>
          <a:p>
            <a:pPr marL="457200" lvl="0" indent="-457200" defTabSz="914400">
              <a:lnSpc>
                <a:spcPct val="105000"/>
              </a:lnSpc>
              <a:spcBef>
                <a:spcPts val="1000"/>
              </a:spcBef>
              <a:buFont typeface="Wingdings" panose="05000000000000000000" pitchFamily="2" charset="2"/>
              <a:buChar char="§"/>
            </a:pPr>
            <a:endParaRPr lang="en-US" sz="2800" dirty="0">
              <a:solidFill>
                <a:srgbClr val="464646"/>
              </a:solidFill>
              <a:latin typeface="Arial"/>
            </a:endParaRPr>
          </a:p>
          <a:p>
            <a:endParaRPr lang="en-US" sz="2000" dirty="0">
              <a:latin typeface="Arial" panose="020B0604020202020204" pitchFamily="34"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4D458337-F98F-4F1D-B639-951CA0078B9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1294652446"/>
      </p:ext>
    </p:extLst>
  </p:cSld>
  <p:clrMapOvr>
    <a:masterClrMapping/>
  </p:clrMapOvr>
  <mc:AlternateContent xmlns:mc="http://schemas.openxmlformats.org/markup-compatibility/2006">
    <mc:Choice xmlns:p14="http://schemas.microsoft.com/office/powerpoint/2010/main" Requires="p14">
      <p:transition spd="slow" p14:dur="2000" advTm="23927"/>
    </mc:Choice>
    <mc:Fallback>
      <p:transition spd="slow" advTm="23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2069" y="260101"/>
            <a:ext cx="7525484" cy="584775"/>
          </a:xfrm>
          <a:prstGeom prst="rect">
            <a:avLst/>
          </a:prstGeom>
          <a:noFill/>
        </p:spPr>
        <p:txBody>
          <a:bodyPr wrap="square" rtlCol="0">
            <a:spAutoFit/>
          </a:bodyPr>
          <a:lstStyle/>
          <a:p>
            <a:r>
              <a:rPr lang="en-US" sz="2800" b="1" dirty="0">
                <a:solidFill>
                  <a:schemeClr val="tx2"/>
                </a:solidFill>
                <a:latin typeface="Arial" panose="020B0604020202020204" pitchFamily="34" charset="0"/>
                <a:cs typeface="Arial" panose="020B0604020202020204" pitchFamily="34" charset="0"/>
              </a:rPr>
              <a:t> </a:t>
            </a:r>
            <a:r>
              <a:rPr lang="en-US" sz="3200" b="1" dirty="0">
                <a:solidFill>
                  <a:schemeClr val="tx2"/>
                </a:solidFill>
                <a:latin typeface="Arial" panose="020B0604020202020204" pitchFamily="34" charset="0"/>
                <a:cs typeface="Arial" panose="020B0604020202020204" pitchFamily="34" charset="0"/>
              </a:rPr>
              <a:t>Section 504 Reviews/Re-evaluations</a:t>
            </a:r>
          </a:p>
        </p:txBody>
      </p:sp>
      <p:sp>
        <p:nvSpPr>
          <p:cNvPr id="4" name="Rectangle 3">
            <a:extLst>
              <a:ext uri="{FF2B5EF4-FFF2-40B4-BE49-F238E27FC236}">
                <a16:creationId xmlns:a16="http://schemas.microsoft.com/office/drawing/2014/main" id="{697D8E32-6C8C-49A3-9B7A-F1A104B12770}"/>
              </a:ext>
            </a:extLst>
          </p:cNvPr>
          <p:cNvSpPr/>
          <p:nvPr/>
        </p:nvSpPr>
        <p:spPr>
          <a:xfrm>
            <a:off x="581378" y="1033134"/>
            <a:ext cx="7981244" cy="6081152"/>
          </a:xfrm>
          <a:prstGeom prst="rect">
            <a:avLst/>
          </a:prstGeom>
        </p:spPr>
        <p:txBody>
          <a:bodyPr wrap="square">
            <a:spAutoFit/>
          </a:bodyPr>
          <a:lstStyle/>
          <a:p>
            <a:pPr marL="342900" lvl="0" indent="-342900" defTabSz="914400">
              <a:lnSpc>
                <a:spcPct val="90000"/>
              </a:lnSpc>
              <a:spcBef>
                <a:spcPts val="1000"/>
              </a:spcBef>
              <a:spcAft>
                <a:spcPts val="1200"/>
              </a:spcAft>
              <a:buFont typeface="Wingdings" panose="05000000000000000000" pitchFamily="2" charset="2"/>
              <a:buChar char="§"/>
            </a:pPr>
            <a:r>
              <a:rPr lang="en-US" sz="2800" dirty="0">
                <a:solidFill>
                  <a:srgbClr val="464646"/>
                </a:solidFill>
                <a:latin typeface="Arial"/>
              </a:rPr>
              <a:t>Recommended practices</a:t>
            </a:r>
          </a:p>
          <a:p>
            <a:pPr marL="498475" lvl="2" indent="-342900" defTabSz="914400">
              <a:lnSpc>
                <a:spcPct val="90000"/>
              </a:lnSpc>
              <a:spcBef>
                <a:spcPts val="500"/>
              </a:spcBef>
              <a:spcAft>
                <a:spcPts val="1200"/>
              </a:spcAft>
              <a:buFont typeface="Wingdings" panose="05000000000000000000" pitchFamily="2" charset="2"/>
              <a:buChar char="§"/>
            </a:pPr>
            <a:r>
              <a:rPr lang="en-US" sz="2400" dirty="0">
                <a:solidFill>
                  <a:srgbClr val="01447B"/>
                </a:solidFill>
                <a:latin typeface="Arial" panose="020B0604020202020204" pitchFamily="34" charset="0"/>
                <a:cs typeface="Arial" panose="020B0604020202020204" pitchFamily="34" charset="0"/>
              </a:rPr>
              <a:t>The district will provide for periodic reevaluation of students with disabilities. No time frame is specified in Section 504; however, re-evaluating students every three (3) years in accordance with the requirements of the IDEA will satisfy Section 504 requirements as well. </a:t>
            </a:r>
          </a:p>
          <a:p>
            <a:pPr marL="498475" lvl="2" indent="-342900" defTabSz="914400">
              <a:lnSpc>
                <a:spcPct val="90000"/>
              </a:lnSpc>
              <a:spcBef>
                <a:spcPts val="500"/>
              </a:spcBef>
              <a:spcAft>
                <a:spcPts val="1200"/>
              </a:spcAft>
              <a:buFont typeface="Wingdings" panose="05000000000000000000" pitchFamily="2" charset="2"/>
              <a:buChar char="§"/>
            </a:pPr>
            <a:r>
              <a:rPr lang="en-US" sz="2400" dirty="0">
                <a:solidFill>
                  <a:srgbClr val="01447B"/>
                </a:solidFill>
                <a:latin typeface="Arial" panose="020B0604020202020204" pitchFamily="34" charset="0"/>
                <a:cs typeface="Arial" panose="020B0604020202020204" pitchFamily="34" charset="0"/>
              </a:rPr>
              <a:t>A reevaluation is also required before any “significant change of placement.”</a:t>
            </a:r>
          </a:p>
          <a:p>
            <a:pPr marL="498475" lvl="2" indent="-342900" defTabSz="914400">
              <a:lnSpc>
                <a:spcPct val="90000"/>
              </a:lnSpc>
              <a:spcBef>
                <a:spcPts val="500"/>
              </a:spcBef>
              <a:spcAft>
                <a:spcPts val="1200"/>
              </a:spcAft>
              <a:buFont typeface="Wingdings" panose="05000000000000000000" pitchFamily="2" charset="2"/>
              <a:buChar char="§"/>
            </a:pPr>
            <a:r>
              <a:rPr lang="en-US" sz="2400" dirty="0">
                <a:solidFill>
                  <a:srgbClr val="01447B"/>
                </a:solidFill>
                <a:latin typeface="Arial"/>
              </a:rPr>
              <a:t>District school counselors conduct annual reviews of section 504 plans.</a:t>
            </a:r>
          </a:p>
          <a:p>
            <a:pPr marL="457200" lvl="0" indent="-457200" defTabSz="914400">
              <a:lnSpc>
                <a:spcPct val="105000"/>
              </a:lnSpc>
              <a:spcBef>
                <a:spcPts val="1000"/>
              </a:spcBef>
              <a:buFont typeface="Wingdings" panose="05000000000000000000" pitchFamily="2" charset="2"/>
              <a:buChar char="§"/>
            </a:pPr>
            <a:endParaRPr lang="en-US" sz="2800" dirty="0">
              <a:solidFill>
                <a:srgbClr val="464646"/>
              </a:solidFill>
              <a:latin typeface="Arial"/>
            </a:endParaRPr>
          </a:p>
          <a:p>
            <a:pPr marL="457200" lvl="0" indent="-457200" defTabSz="914400">
              <a:lnSpc>
                <a:spcPct val="105000"/>
              </a:lnSpc>
              <a:spcBef>
                <a:spcPts val="1000"/>
              </a:spcBef>
              <a:buFont typeface="Wingdings" panose="05000000000000000000" pitchFamily="2" charset="2"/>
              <a:buChar char="§"/>
            </a:pPr>
            <a:endParaRPr lang="en-US" sz="2800" dirty="0">
              <a:solidFill>
                <a:srgbClr val="464646"/>
              </a:solidFill>
              <a:latin typeface="Arial"/>
            </a:endParaRPr>
          </a:p>
          <a:p>
            <a:endParaRPr lang="en-US" sz="2000" dirty="0">
              <a:latin typeface="Arial" panose="020B0604020202020204" pitchFamily="34" charset="0"/>
              <a:cs typeface="Arial" panose="020B0604020202020204" pitchFamily="34" charset="0"/>
            </a:endParaRPr>
          </a:p>
        </p:txBody>
      </p:sp>
      <p:pic>
        <p:nvPicPr>
          <p:cNvPr id="9" name="Audio 8">
            <a:hlinkClick r:id="" action="ppaction://media"/>
            <a:extLst>
              <a:ext uri="{FF2B5EF4-FFF2-40B4-BE49-F238E27FC236}">
                <a16:creationId xmlns:a16="http://schemas.microsoft.com/office/drawing/2014/main" id="{5E627858-BC99-4F46-BF22-E502C9ABEF8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3052780136"/>
      </p:ext>
    </p:extLst>
  </p:cSld>
  <p:clrMapOvr>
    <a:masterClrMapping/>
  </p:clrMapOvr>
  <mc:AlternateContent xmlns:mc="http://schemas.openxmlformats.org/markup-compatibility/2006">
    <mc:Choice xmlns:p14="http://schemas.microsoft.com/office/powerpoint/2010/main" Requires="p14">
      <p:transition spd="slow" p14:dur="2000" advTm="37311"/>
    </mc:Choice>
    <mc:Fallback>
      <p:transition spd="slow" advTm="37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2706" y="260101"/>
            <a:ext cx="7171765" cy="523220"/>
          </a:xfrm>
          <a:prstGeom prst="rect">
            <a:avLst/>
          </a:prstGeom>
          <a:noFill/>
        </p:spPr>
        <p:txBody>
          <a:bodyPr wrap="square" rtlCol="0">
            <a:spAutoFit/>
          </a:bodyPr>
          <a:lstStyle/>
          <a:p>
            <a:r>
              <a:rPr lang="en-US" sz="2800" b="1" dirty="0">
                <a:solidFill>
                  <a:schemeClr val="tx2"/>
                </a:solidFill>
                <a:latin typeface="Arial" panose="020B0604020202020204" pitchFamily="34" charset="0"/>
                <a:cs typeface="Arial" panose="020B0604020202020204" pitchFamily="34" charset="0"/>
              </a:rPr>
              <a:t>Section 504-District Policy &amp; Procedure</a:t>
            </a:r>
          </a:p>
        </p:txBody>
      </p:sp>
      <p:sp>
        <p:nvSpPr>
          <p:cNvPr id="4" name="Rectangle 3">
            <a:extLst>
              <a:ext uri="{FF2B5EF4-FFF2-40B4-BE49-F238E27FC236}">
                <a16:creationId xmlns:a16="http://schemas.microsoft.com/office/drawing/2014/main" id="{697D8E32-6C8C-49A3-9B7A-F1A104B12770}"/>
              </a:ext>
            </a:extLst>
          </p:cNvPr>
          <p:cNvSpPr/>
          <p:nvPr/>
        </p:nvSpPr>
        <p:spPr>
          <a:xfrm>
            <a:off x="750380" y="1391722"/>
            <a:ext cx="7643239" cy="4381712"/>
          </a:xfrm>
          <a:prstGeom prst="rect">
            <a:avLst/>
          </a:prstGeom>
        </p:spPr>
        <p:txBody>
          <a:bodyPr wrap="square">
            <a:spAutoFit/>
          </a:bodyPr>
          <a:lstStyle/>
          <a:p>
            <a:pPr>
              <a:spcAft>
                <a:spcPts val="1200"/>
              </a:spcAft>
            </a:pPr>
            <a:r>
              <a:rPr lang="en-US" sz="2800" dirty="0">
                <a:latin typeface="Arial" panose="020B0604020202020204" pitchFamily="34" charset="0"/>
                <a:cs typeface="Arial" panose="020B0604020202020204" pitchFamily="34" charset="0"/>
              </a:rPr>
              <a:t>Policy &amp; Procedure 2211 &amp; 2211P -</a:t>
            </a:r>
          </a:p>
          <a:p>
            <a:pPr>
              <a:spcAft>
                <a:spcPts val="1200"/>
              </a:spcAft>
            </a:pPr>
            <a:r>
              <a:rPr lang="en-US" sz="2800" dirty="0">
                <a:latin typeface="Arial" panose="020B0604020202020204" pitchFamily="34" charset="0"/>
                <a:cs typeface="Arial" panose="020B0604020202020204" pitchFamily="34" charset="0"/>
              </a:rPr>
              <a:t>Education of Students with Disabilities under </a:t>
            </a:r>
          </a:p>
          <a:p>
            <a:pPr>
              <a:spcAft>
                <a:spcPts val="1200"/>
              </a:spcAft>
            </a:pPr>
            <a:r>
              <a:rPr lang="en-US" sz="2800" dirty="0">
                <a:latin typeface="Arial" panose="020B0604020202020204" pitchFamily="34" charset="0"/>
                <a:cs typeface="Arial" panose="020B0604020202020204" pitchFamily="34" charset="0"/>
              </a:rPr>
              <a:t>Section 504 of the Rehabilitation Act of 1973</a:t>
            </a:r>
          </a:p>
          <a:p>
            <a:pPr>
              <a:spcAft>
                <a:spcPts val="1200"/>
              </a:spcAft>
            </a:pPr>
            <a:endParaRPr lang="en-US" sz="2800" dirty="0">
              <a:latin typeface="Arial" panose="020B0604020202020204" pitchFamily="34" charset="0"/>
              <a:cs typeface="Arial" panose="020B0604020202020204" pitchFamily="34" charset="0"/>
            </a:endParaRPr>
          </a:p>
          <a:p>
            <a:pPr>
              <a:spcAft>
                <a:spcPts val="1200"/>
              </a:spcAft>
            </a:pPr>
            <a:r>
              <a:rPr lang="en-US" sz="2800" dirty="0">
                <a:latin typeface="Arial" panose="020B0604020202020204" pitchFamily="34" charset="0"/>
                <a:cs typeface="Arial" panose="020B0604020202020204" pitchFamily="34" charset="0"/>
              </a:rPr>
              <a:t>Located on EPS website at:</a:t>
            </a:r>
          </a:p>
          <a:p>
            <a:pPr marL="457200" lvl="0" indent="-457200" defTabSz="914400">
              <a:lnSpc>
                <a:spcPct val="90000"/>
              </a:lnSpc>
              <a:spcBef>
                <a:spcPts val="1000"/>
              </a:spcBef>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hlinkClick r:id="rId5"/>
              </a:rPr>
              <a:t>https://docushare.everett.k12.wa.us/docushare/dsweb/View/Collection-196</a:t>
            </a:r>
            <a:endParaRPr lang="en-US" sz="2800" dirty="0">
              <a:solidFill>
                <a:srgbClr val="464646"/>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C1CE1924-8E50-43E5-A20C-427A88897F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980424212"/>
      </p:ext>
    </p:extLst>
  </p:cSld>
  <p:clrMapOvr>
    <a:masterClrMapping/>
  </p:clrMapOvr>
  <mc:AlternateContent xmlns:mc="http://schemas.openxmlformats.org/markup-compatibility/2006">
    <mc:Choice xmlns:p14="http://schemas.microsoft.com/office/powerpoint/2010/main" Requires="p14">
      <p:transition spd="slow" p14:dur="2000" advTm="16392"/>
    </mc:Choice>
    <mc:Fallback>
      <p:transition spd="slow" advTm="16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2706" y="260101"/>
            <a:ext cx="7171765" cy="584775"/>
          </a:xfrm>
          <a:prstGeom prst="rect">
            <a:avLst/>
          </a:prstGeom>
          <a:noFill/>
        </p:spPr>
        <p:txBody>
          <a:bodyPr wrap="square" rtlCol="0">
            <a:spAutoFit/>
          </a:bodyPr>
          <a:lstStyle/>
          <a:p>
            <a:r>
              <a:rPr lang="en-US" sz="3200" b="1" dirty="0">
                <a:solidFill>
                  <a:schemeClr val="tx2"/>
                </a:solidFill>
                <a:latin typeface="Arial" panose="020B0604020202020204" pitchFamily="34" charset="0"/>
                <a:cs typeface="Arial" panose="020B0604020202020204" pitchFamily="34" charset="0"/>
              </a:rPr>
              <a:t>Section 504 Information</a:t>
            </a:r>
          </a:p>
        </p:txBody>
      </p:sp>
      <p:sp>
        <p:nvSpPr>
          <p:cNvPr id="4" name="Rectangle 3">
            <a:extLst>
              <a:ext uri="{FF2B5EF4-FFF2-40B4-BE49-F238E27FC236}">
                <a16:creationId xmlns:a16="http://schemas.microsoft.com/office/drawing/2014/main" id="{697D8E32-6C8C-49A3-9B7A-F1A104B12770}"/>
              </a:ext>
            </a:extLst>
          </p:cNvPr>
          <p:cNvSpPr/>
          <p:nvPr/>
        </p:nvSpPr>
        <p:spPr>
          <a:xfrm>
            <a:off x="750380" y="1391722"/>
            <a:ext cx="7643239" cy="5940088"/>
          </a:xfrm>
          <a:prstGeom prst="rect">
            <a:avLst/>
          </a:prstGeom>
        </p:spPr>
        <p:txBody>
          <a:bodyPr wrap="square">
            <a:spAutoFit/>
          </a:bodyPr>
          <a:lstStyle/>
          <a:p>
            <a:pPr>
              <a:spcAft>
                <a:spcPts val="1200"/>
              </a:spcAft>
            </a:pPr>
            <a:r>
              <a:rPr lang="en-US" sz="2800" dirty="0">
                <a:solidFill>
                  <a:srgbClr val="01447B"/>
                </a:solidFill>
                <a:latin typeface="Arial" panose="020B0604020202020204" pitchFamily="34" charset="0"/>
                <a:cs typeface="Arial" panose="020B0604020202020204" pitchFamily="34" charset="0"/>
              </a:rPr>
              <a:t>More information about </a:t>
            </a:r>
            <a:r>
              <a:rPr lang="en-US" sz="2800" dirty="0">
                <a:solidFill>
                  <a:srgbClr val="01447B"/>
                </a:solidFill>
                <a:latin typeface="Arial" panose="020B0604020202020204" pitchFamily="34" charset="0"/>
                <a:cs typeface="Arial" panose="020B0604020202020204" pitchFamily="34" charset="0"/>
                <a:hlinkClick r:id="rId5"/>
              </a:rPr>
              <a:t>Section 504 </a:t>
            </a:r>
            <a:r>
              <a:rPr lang="en-US" sz="2800" dirty="0">
                <a:solidFill>
                  <a:srgbClr val="01447B"/>
                </a:solidFill>
                <a:latin typeface="Arial" panose="020B0604020202020204" pitchFamily="34" charset="0"/>
                <a:cs typeface="Arial" panose="020B0604020202020204" pitchFamily="34" charset="0"/>
              </a:rPr>
              <a:t>can be found on the Everett Public Schools website under Student Support Services.</a:t>
            </a:r>
          </a:p>
          <a:p>
            <a:pPr>
              <a:spcAft>
                <a:spcPts val="1200"/>
              </a:spcAft>
            </a:pPr>
            <a:endParaRPr lang="en-US" sz="2800" dirty="0">
              <a:solidFill>
                <a:srgbClr val="01447B"/>
              </a:solidFill>
              <a:latin typeface="Arial" panose="020B0604020202020204" pitchFamily="34" charset="0"/>
              <a:cs typeface="Arial" panose="020B0604020202020204" pitchFamily="34" charset="0"/>
            </a:endParaRPr>
          </a:p>
          <a:p>
            <a:pPr>
              <a:spcAft>
                <a:spcPts val="1200"/>
              </a:spcAft>
            </a:pPr>
            <a:r>
              <a:rPr lang="en-US" sz="2800" dirty="0">
                <a:solidFill>
                  <a:srgbClr val="01447B"/>
                </a:solidFill>
                <a:latin typeface="Arial" panose="020B0604020202020204" pitchFamily="34" charset="0"/>
                <a:cs typeface="Arial" panose="020B0604020202020204" pitchFamily="34" charset="0"/>
              </a:rPr>
              <a:t>For questions related to Section 504, contact your school counselor or the District Section 504 Coordinator.</a:t>
            </a:r>
          </a:p>
          <a:p>
            <a:pPr algn="ctr">
              <a:spcAft>
                <a:spcPts val="1200"/>
              </a:spcAft>
            </a:pPr>
            <a:endParaRPr lang="en-US" sz="2800" dirty="0">
              <a:solidFill>
                <a:srgbClr val="01447B"/>
              </a:solidFill>
              <a:latin typeface="Arial" panose="020B0604020202020204" pitchFamily="34" charset="0"/>
              <a:cs typeface="Arial" panose="020B0604020202020204" pitchFamily="34" charset="0"/>
            </a:endParaRPr>
          </a:p>
          <a:p>
            <a:pPr algn="ctr">
              <a:spcAft>
                <a:spcPts val="1200"/>
              </a:spcAft>
            </a:pPr>
            <a:r>
              <a:rPr lang="en-US" sz="4000" b="1" dirty="0">
                <a:solidFill>
                  <a:srgbClr val="FF8000"/>
                </a:solidFill>
                <a:latin typeface="Arial" panose="020B0604020202020204" pitchFamily="34" charset="0"/>
                <a:cs typeface="Arial" panose="020B0604020202020204" pitchFamily="34" charset="0"/>
              </a:rPr>
              <a:t>Thank you!</a:t>
            </a:r>
          </a:p>
          <a:p>
            <a:pPr>
              <a:spcAft>
                <a:spcPts val="1200"/>
              </a:spcAft>
            </a:pPr>
            <a:endParaRPr lang="en-US" sz="2800" dirty="0">
              <a:solidFill>
                <a:srgbClr val="01447B"/>
              </a:solidFill>
              <a:latin typeface="Arial" panose="020B0604020202020204" pitchFamily="34" charset="0"/>
              <a:cs typeface="Arial" panose="020B0604020202020204" pitchFamily="34" charset="0"/>
            </a:endParaRPr>
          </a:p>
          <a:p>
            <a:pPr>
              <a:spcAft>
                <a:spcPts val="1200"/>
              </a:spcAft>
            </a:pPr>
            <a:endParaRPr lang="en-US" sz="2800" dirty="0">
              <a:solidFill>
                <a:srgbClr val="01447B"/>
              </a:solidFill>
              <a:latin typeface="Arial" panose="020B0604020202020204" pitchFamily="34" charset="0"/>
              <a:cs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EF540331-4E2E-493C-B7D2-BD7CBBF8FE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21360928"/>
      </p:ext>
    </p:extLst>
  </p:cSld>
  <p:clrMapOvr>
    <a:masterClrMapping/>
  </p:clrMapOvr>
  <mc:AlternateContent xmlns:mc="http://schemas.openxmlformats.org/markup-compatibility/2006">
    <mc:Choice xmlns:p14="http://schemas.microsoft.com/office/powerpoint/2010/main" Requires="p14">
      <p:transition spd="slow" p14:dur="2000" advTm="19809"/>
    </mc:Choice>
    <mc:Fallback>
      <p:transition spd="slow" advTm="19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2069" y="260101"/>
            <a:ext cx="5939945" cy="584775"/>
          </a:xfrm>
          <a:prstGeom prst="rect">
            <a:avLst/>
          </a:prstGeom>
          <a:noFill/>
        </p:spPr>
        <p:txBody>
          <a:bodyPr wrap="square" rtlCol="0">
            <a:spAutoFit/>
          </a:bodyPr>
          <a:lstStyle/>
          <a:p>
            <a:r>
              <a:rPr lang="en-US" sz="2800" b="1" dirty="0">
                <a:solidFill>
                  <a:schemeClr val="tx2"/>
                </a:solidFill>
                <a:latin typeface="Arial" panose="020B0604020202020204" pitchFamily="34" charset="0"/>
                <a:cs typeface="Arial" panose="020B0604020202020204" pitchFamily="34" charset="0"/>
              </a:rPr>
              <a:t> </a:t>
            </a:r>
            <a:r>
              <a:rPr lang="en-US" sz="3200" b="1" dirty="0">
                <a:solidFill>
                  <a:schemeClr val="tx2"/>
                </a:solidFill>
                <a:latin typeface="Arial" panose="020B0604020202020204" pitchFamily="34" charset="0"/>
                <a:cs typeface="Arial" panose="020B0604020202020204" pitchFamily="34" charset="0"/>
              </a:rPr>
              <a:t>Statutory Overview</a:t>
            </a:r>
          </a:p>
        </p:txBody>
      </p:sp>
      <p:sp>
        <p:nvSpPr>
          <p:cNvPr id="3" name="Rectangle 2"/>
          <p:cNvSpPr/>
          <p:nvPr/>
        </p:nvSpPr>
        <p:spPr>
          <a:xfrm>
            <a:off x="889629" y="1344565"/>
            <a:ext cx="7806136" cy="3724096"/>
          </a:xfrm>
          <a:prstGeom prst="rect">
            <a:avLst/>
          </a:prstGeom>
        </p:spPr>
        <p:txBody>
          <a:bodyPr wrap="square">
            <a:spAutoFit/>
          </a:bodyPr>
          <a:lstStyle/>
          <a:p>
            <a:pPr>
              <a:spcAft>
                <a:spcPts val="1200"/>
              </a:spcAft>
            </a:pPr>
            <a:r>
              <a:rPr lang="en-US" sz="2800" dirty="0">
                <a:latin typeface="Arial" panose="020B0604020202020204" pitchFamily="34" charset="0"/>
                <a:cs typeface="Arial" panose="020B0604020202020204" pitchFamily="34" charset="0"/>
              </a:rPr>
              <a:t>Federal Laws Prohibiting Disability-Based Discrimination Against Students:</a:t>
            </a:r>
          </a:p>
          <a:p>
            <a:pPr>
              <a:spcAft>
                <a:spcPts val="1200"/>
              </a:spcAft>
            </a:pPr>
            <a:endParaRPr lang="en-US" sz="800" dirty="0">
              <a:latin typeface="Arial" panose="020B0604020202020204" pitchFamily="34" charset="0"/>
              <a:cs typeface="Arial" panose="020B0604020202020204" pitchFamily="34" charset="0"/>
            </a:endParaRPr>
          </a:p>
          <a:p>
            <a:pPr marL="457200" indent="-457200">
              <a:spcAft>
                <a:spcPts val="1200"/>
              </a:spcAft>
              <a:buFont typeface="Arial" panose="020B0604020202020204" pitchFamily="34" charset="0"/>
              <a:buChar char="•"/>
            </a:pPr>
            <a:r>
              <a:rPr lang="en-US" sz="2800" dirty="0">
                <a:solidFill>
                  <a:srgbClr val="002060"/>
                </a:solidFill>
                <a:latin typeface="Arial" panose="020B0604020202020204" pitchFamily="34" charset="0"/>
                <a:cs typeface="Arial" panose="020B0604020202020204" pitchFamily="34" charset="0"/>
              </a:rPr>
              <a:t>Section 504 of the Rehabilitation Act of 1973 (Section 504)</a:t>
            </a:r>
          </a:p>
          <a:p>
            <a:pPr marL="612775" lvl="2" indent="-457200">
              <a:buFont typeface="Arial" panose="020B0604020202020204" pitchFamily="34" charset="0"/>
              <a:buChar char="•"/>
            </a:pPr>
            <a:r>
              <a:rPr lang="en-US" sz="2800" dirty="0">
                <a:solidFill>
                  <a:srgbClr val="002060"/>
                </a:solidFill>
                <a:latin typeface="Arial" panose="020B0604020202020204" pitchFamily="34" charset="0"/>
                <a:cs typeface="Arial" panose="020B0604020202020204" pitchFamily="34" charset="0"/>
              </a:rPr>
              <a:t>Americans with </a:t>
            </a:r>
            <a:r>
              <a:rPr lang="en-US" sz="2800" dirty="0">
                <a:solidFill>
                  <a:srgbClr val="01447B"/>
                </a:solidFill>
                <a:latin typeface="Arial" panose="020B0604020202020204" pitchFamily="34" charset="0"/>
                <a:cs typeface="Arial" panose="020B0604020202020204" pitchFamily="34" charset="0"/>
              </a:rPr>
              <a:t>Disabilities</a:t>
            </a:r>
            <a:r>
              <a:rPr lang="en-US" sz="2800" dirty="0">
                <a:solidFill>
                  <a:srgbClr val="002060"/>
                </a:solidFill>
                <a:latin typeface="Arial" panose="020B0604020202020204" pitchFamily="34" charset="0"/>
                <a:cs typeface="Arial" panose="020B0604020202020204" pitchFamily="34" charset="0"/>
              </a:rPr>
              <a:t> Act (ADA) and ADA Amendments Act of 2008</a:t>
            </a:r>
          </a:p>
          <a:p>
            <a:pPr marL="12700">
              <a:lnSpc>
                <a:spcPct val="100000"/>
              </a:lnSpc>
              <a:buClr>
                <a:srgbClr val="3891A7"/>
              </a:buClr>
              <a:buSzPct val="79166"/>
              <a:tabLst>
                <a:tab pos="296545" algn="l"/>
              </a:tabLst>
            </a:pPr>
            <a:endParaRPr lang="en-US" sz="2400" dirty="0">
              <a:latin typeface="Arial" panose="020B0604020202020204" pitchFamily="34" charset="0"/>
              <a:cs typeface="Arial" panose="020B0604020202020204" pitchFamily="34" charset="0"/>
            </a:endParaRPr>
          </a:p>
        </p:txBody>
      </p:sp>
      <p:pic>
        <p:nvPicPr>
          <p:cNvPr id="7" name="Audio 6">
            <a:hlinkClick r:id="" action="ppaction://media"/>
            <a:extLst>
              <a:ext uri="{FF2B5EF4-FFF2-40B4-BE49-F238E27FC236}">
                <a16:creationId xmlns:a16="http://schemas.microsoft.com/office/drawing/2014/main" id="{F8C6D4FD-4CAB-4151-826A-A3A68AFE5FE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2278548864"/>
      </p:ext>
    </p:extLst>
  </p:cSld>
  <p:clrMapOvr>
    <a:masterClrMapping/>
  </p:clrMapOvr>
  <mc:AlternateContent xmlns:mc="http://schemas.openxmlformats.org/markup-compatibility/2006">
    <mc:Choice xmlns:p14="http://schemas.microsoft.com/office/powerpoint/2010/main" Requires="p14">
      <p:transition spd="slow" p14:dur="2000" advTm="28250"/>
    </mc:Choice>
    <mc:Fallback>
      <p:transition spd="slow" advTm="28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2069" y="260101"/>
            <a:ext cx="5939945" cy="584775"/>
          </a:xfrm>
          <a:prstGeom prst="rect">
            <a:avLst/>
          </a:prstGeom>
          <a:noFill/>
        </p:spPr>
        <p:txBody>
          <a:bodyPr wrap="square" rtlCol="0">
            <a:spAutoFit/>
          </a:bodyPr>
          <a:lstStyle/>
          <a:p>
            <a:r>
              <a:rPr lang="en-US" sz="2800" b="1" dirty="0">
                <a:solidFill>
                  <a:schemeClr val="tx2"/>
                </a:solidFill>
                <a:latin typeface="Arial" panose="020B0604020202020204" pitchFamily="34" charset="0"/>
                <a:cs typeface="Arial" panose="020B0604020202020204" pitchFamily="34" charset="0"/>
              </a:rPr>
              <a:t> </a:t>
            </a:r>
            <a:r>
              <a:rPr lang="en-US" sz="3200" b="1" dirty="0">
                <a:solidFill>
                  <a:schemeClr val="tx2"/>
                </a:solidFill>
                <a:latin typeface="Arial" panose="020B0604020202020204" pitchFamily="34" charset="0"/>
                <a:cs typeface="Arial" panose="020B0604020202020204" pitchFamily="34" charset="0"/>
              </a:rPr>
              <a:t>Section 504</a:t>
            </a:r>
          </a:p>
        </p:txBody>
      </p:sp>
      <p:sp>
        <p:nvSpPr>
          <p:cNvPr id="4" name="Rectangle 3">
            <a:extLst>
              <a:ext uri="{FF2B5EF4-FFF2-40B4-BE49-F238E27FC236}">
                <a16:creationId xmlns:a16="http://schemas.microsoft.com/office/drawing/2014/main" id="{697D8E32-6C8C-49A3-9B7A-F1A104B12770}"/>
              </a:ext>
            </a:extLst>
          </p:cNvPr>
          <p:cNvSpPr/>
          <p:nvPr/>
        </p:nvSpPr>
        <p:spPr>
          <a:xfrm>
            <a:off x="918055" y="1129553"/>
            <a:ext cx="7257757" cy="4154984"/>
          </a:xfrm>
          <a:prstGeom prst="rect">
            <a:avLst/>
          </a:prstGeom>
        </p:spPr>
        <p:txBody>
          <a:bodyPr wrap="square">
            <a:spAutoFit/>
          </a:bodyPr>
          <a:lstStyle/>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“No otherwise qualified individual with a disability in the United States,…shall, solely by reason of her or his disability, be excluded from the participation in, be denied the benefits of, or be subjected to discrimination under any program or activity receiving Federal financial assistance”</a:t>
            </a: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29 U.S.C. § 794(a)</a:t>
            </a:r>
          </a:p>
        </p:txBody>
      </p:sp>
      <p:pic>
        <p:nvPicPr>
          <p:cNvPr id="6" name="Audio 5">
            <a:hlinkClick r:id="" action="ppaction://media"/>
            <a:extLst>
              <a:ext uri="{FF2B5EF4-FFF2-40B4-BE49-F238E27FC236}">
                <a16:creationId xmlns:a16="http://schemas.microsoft.com/office/drawing/2014/main" id="{70DB4D1D-907F-4861-AE39-F47BAEF556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267630532"/>
      </p:ext>
    </p:extLst>
  </p:cSld>
  <p:clrMapOvr>
    <a:masterClrMapping/>
  </p:clrMapOvr>
  <mc:AlternateContent xmlns:mc="http://schemas.openxmlformats.org/markup-compatibility/2006">
    <mc:Choice xmlns:p14="http://schemas.microsoft.com/office/powerpoint/2010/main" Requires="p14">
      <p:transition spd="slow" p14:dur="2000" advTm="22871"/>
    </mc:Choice>
    <mc:Fallback>
      <p:transition spd="slow" advTm="22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2069" y="260101"/>
            <a:ext cx="5939945" cy="584775"/>
          </a:xfrm>
          <a:prstGeom prst="rect">
            <a:avLst/>
          </a:prstGeom>
          <a:noFill/>
        </p:spPr>
        <p:txBody>
          <a:bodyPr wrap="square" rtlCol="0">
            <a:spAutoFit/>
          </a:bodyPr>
          <a:lstStyle/>
          <a:p>
            <a:r>
              <a:rPr lang="en-US" sz="2800" b="1" dirty="0">
                <a:solidFill>
                  <a:schemeClr val="tx2"/>
                </a:solidFill>
                <a:latin typeface="Arial" panose="020B0604020202020204" pitchFamily="34" charset="0"/>
                <a:cs typeface="Arial" panose="020B0604020202020204" pitchFamily="34" charset="0"/>
              </a:rPr>
              <a:t> </a:t>
            </a:r>
            <a:r>
              <a:rPr lang="en-US" sz="3200" b="1" dirty="0">
                <a:solidFill>
                  <a:schemeClr val="tx2"/>
                </a:solidFill>
                <a:latin typeface="Arial" panose="020B0604020202020204" pitchFamily="34" charset="0"/>
                <a:cs typeface="Arial" panose="020B0604020202020204" pitchFamily="34" charset="0"/>
              </a:rPr>
              <a:t>Section 504 - Overview</a:t>
            </a:r>
          </a:p>
        </p:txBody>
      </p:sp>
      <p:sp>
        <p:nvSpPr>
          <p:cNvPr id="4" name="Rectangle 3">
            <a:extLst>
              <a:ext uri="{FF2B5EF4-FFF2-40B4-BE49-F238E27FC236}">
                <a16:creationId xmlns:a16="http://schemas.microsoft.com/office/drawing/2014/main" id="{697D8E32-6C8C-49A3-9B7A-F1A104B12770}"/>
              </a:ext>
            </a:extLst>
          </p:cNvPr>
          <p:cNvSpPr/>
          <p:nvPr/>
        </p:nvSpPr>
        <p:spPr>
          <a:xfrm>
            <a:off x="918055" y="1004047"/>
            <a:ext cx="7643239" cy="5673861"/>
          </a:xfrm>
          <a:prstGeom prst="rect">
            <a:avLst/>
          </a:prstGeom>
        </p:spPr>
        <p:txBody>
          <a:bodyPr wrap="square">
            <a:spAutoFit/>
          </a:bodyPr>
          <a:lstStyle/>
          <a:p>
            <a:pPr lvl="0" defTabSz="914400">
              <a:lnSpc>
                <a:spcPct val="90000"/>
              </a:lnSpc>
              <a:spcBef>
                <a:spcPts val="1000"/>
              </a:spcBef>
            </a:pPr>
            <a:r>
              <a:rPr lang="en-US" sz="3200" u="sng" dirty="0">
                <a:solidFill>
                  <a:srgbClr val="464646"/>
                </a:solidFill>
                <a:latin typeface="Arial"/>
              </a:rPr>
              <a:t>Two Components</a:t>
            </a:r>
            <a:r>
              <a:rPr lang="en-US" sz="3200" dirty="0">
                <a:solidFill>
                  <a:srgbClr val="464646"/>
                </a:solidFill>
                <a:latin typeface="Arial"/>
              </a:rPr>
              <a:t>:</a:t>
            </a:r>
          </a:p>
          <a:p>
            <a:pPr marL="457200" lvl="0" indent="-457200" defTabSz="914400">
              <a:lnSpc>
                <a:spcPct val="90000"/>
              </a:lnSpc>
              <a:spcBef>
                <a:spcPts val="1000"/>
              </a:spcBef>
              <a:buFont typeface="Wingdings" panose="05000000000000000000" pitchFamily="2" charset="2"/>
              <a:buChar char="§"/>
            </a:pPr>
            <a:r>
              <a:rPr lang="en-US" sz="3200" dirty="0">
                <a:solidFill>
                  <a:srgbClr val="464646"/>
                </a:solidFill>
                <a:latin typeface="Arial"/>
              </a:rPr>
              <a:t>Prohibits discrimination on the basis of disability</a:t>
            </a:r>
            <a:endParaRPr lang="en-US" sz="3200" b="1" dirty="0">
              <a:solidFill>
                <a:srgbClr val="464646"/>
              </a:solidFill>
              <a:latin typeface="Arial"/>
            </a:endParaRPr>
          </a:p>
          <a:p>
            <a:pPr marL="457200" lvl="0" indent="-457200" defTabSz="914400">
              <a:lnSpc>
                <a:spcPct val="90000"/>
              </a:lnSpc>
              <a:spcBef>
                <a:spcPts val="1000"/>
              </a:spcBef>
              <a:buFont typeface="Wingdings" panose="05000000000000000000" pitchFamily="2" charset="2"/>
              <a:buChar char="§"/>
            </a:pPr>
            <a:r>
              <a:rPr lang="en-US" sz="3200" dirty="0">
                <a:solidFill>
                  <a:srgbClr val="464646"/>
                </a:solidFill>
                <a:latin typeface="Arial"/>
              </a:rPr>
              <a:t>Requires school districts to provide a “FAPE”</a:t>
            </a:r>
          </a:p>
          <a:p>
            <a:pPr lvl="0" defTabSz="914400">
              <a:lnSpc>
                <a:spcPct val="90000"/>
              </a:lnSpc>
              <a:spcBef>
                <a:spcPts val="1000"/>
              </a:spcBef>
            </a:pPr>
            <a:endParaRPr lang="en-US" sz="3200" dirty="0">
              <a:solidFill>
                <a:srgbClr val="464646"/>
              </a:solidFill>
              <a:latin typeface="Arial"/>
            </a:endParaRPr>
          </a:p>
          <a:p>
            <a:pPr lvl="0" defTabSz="914400">
              <a:lnSpc>
                <a:spcPct val="90000"/>
              </a:lnSpc>
              <a:spcBef>
                <a:spcPts val="1000"/>
              </a:spcBef>
            </a:pPr>
            <a:r>
              <a:rPr lang="en-US" sz="3200" u="sng" dirty="0">
                <a:solidFill>
                  <a:srgbClr val="464646"/>
                </a:solidFill>
                <a:latin typeface="Arial"/>
              </a:rPr>
              <a:t>Covers</a:t>
            </a:r>
            <a:r>
              <a:rPr lang="en-US" sz="3200" dirty="0">
                <a:solidFill>
                  <a:srgbClr val="464646"/>
                </a:solidFill>
                <a:latin typeface="Arial"/>
              </a:rPr>
              <a:t>: All programs or activities receiving federal financial assistance</a:t>
            </a:r>
          </a:p>
          <a:p>
            <a:pPr lvl="2" indent="-457200" defTabSz="914400">
              <a:lnSpc>
                <a:spcPct val="90000"/>
              </a:lnSpc>
              <a:spcBef>
                <a:spcPts val="500"/>
              </a:spcBef>
              <a:spcAft>
                <a:spcPts val="1200"/>
              </a:spcAft>
              <a:buFont typeface="Wingdings" panose="05000000000000000000" pitchFamily="2" charset="2"/>
              <a:buChar char="§"/>
            </a:pPr>
            <a:r>
              <a:rPr lang="en-US" sz="2400" dirty="0">
                <a:solidFill>
                  <a:srgbClr val="006E99"/>
                </a:solidFill>
                <a:latin typeface="Arial"/>
              </a:rPr>
              <a:t>Districts do </a:t>
            </a:r>
            <a:r>
              <a:rPr lang="en-US" sz="2400" u="sng" dirty="0">
                <a:solidFill>
                  <a:srgbClr val="006E99"/>
                </a:solidFill>
                <a:latin typeface="Arial"/>
              </a:rPr>
              <a:t>not</a:t>
            </a:r>
            <a:r>
              <a:rPr lang="en-US" sz="2400" dirty="0">
                <a:solidFill>
                  <a:srgbClr val="006E99"/>
                </a:solidFill>
                <a:latin typeface="Arial"/>
              </a:rPr>
              <a:t> receive additional funding under Section 504, but compliance is a condition to receipt of all federal funds</a:t>
            </a:r>
          </a:p>
          <a:p>
            <a:endParaRPr lang="en-US" sz="2000" dirty="0">
              <a:latin typeface="Arial" panose="020B0604020202020204" pitchFamily="34" charset="0"/>
              <a:cs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A3A71BED-0CE9-4A49-9A1E-43E024161AE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3818249800"/>
      </p:ext>
    </p:extLst>
  </p:cSld>
  <p:clrMapOvr>
    <a:masterClrMapping/>
  </p:clrMapOvr>
  <mc:AlternateContent xmlns:mc="http://schemas.openxmlformats.org/markup-compatibility/2006">
    <mc:Choice xmlns:p14="http://schemas.microsoft.com/office/powerpoint/2010/main" Requires="p14">
      <p:transition spd="slow" p14:dur="2000" advTm="28487"/>
    </mc:Choice>
    <mc:Fallback>
      <p:transition spd="slow" advTm="28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2069" y="260101"/>
            <a:ext cx="5939945" cy="584775"/>
          </a:xfrm>
          <a:prstGeom prst="rect">
            <a:avLst/>
          </a:prstGeom>
          <a:noFill/>
        </p:spPr>
        <p:txBody>
          <a:bodyPr wrap="square" rtlCol="0">
            <a:spAutoFit/>
          </a:bodyPr>
          <a:lstStyle/>
          <a:p>
            <a:r>
              <a:rPr lang="en-US" sz="2800" b="1" dirty="0">
                <a:solidFill>
                  <a:schemeClr val="tx2"/>
                </a:solidFill>
                <a:latin typeface="Arial" panose="020B0604020202020204" pitchFamily="34" charset="0"/>
                <a:cs typeface="Arial" panose="020B0604020202020204" pitchFamily="34" charset="0"/>
              </a:rPr>
              <a:t> </a:t>
            </a:r>
            <a:r>
              <a:rPr lang="en-US" sz="3200" b="1" dirty="0">
                <a:solidFill>
                  <a:schemeClr val="tx2"/>
                </a:solidFill>
                <a:latin typeface="Arial" panose="020B0604020202020204" pitchFamily="34" charset="0"/>
                <a:cs typeface="Arial" panose="020B0604020202020204" pitchFamily="34" charset="0"/>
              </a:rPr>
              <a:t>Section 504 - Eligibility</a:t>
            </a:r>
          </a:p>
        </p:txBody>
      </p:sp>
      <p:sp>
        <p:nvSpPr>
          <p:cNvPr id="4" name="Rectangle 3">
            <a:extLst>
              <a:ext uri="{FF2B5EF4-FFF2-40B4-BE49-F238E27FC236}">
                <a16:creationId xmlns:a16="http://schemas.microsoft.com/office/drawing/2014/main" id="{697D8E32-6C8C-49A3-9B7A-F1A104B12770}"/>
              </a:ext>
            </a:extLst>
          </p:cNvPr>
          <p:cNvSpPr/>
          <p:nvPr/>
        </p:nvSpPr>
        <p:spPr>
          <a:xfrm>
            <a:off x="855302" y="1335741"/>
            <a:ext cx="7643239" cy="3959545"/>
          </a:xfrm>
          <a:prstGeom prst="rect">
            <a:avLst/>
          </a:prstGeom>
        </p:spPr>
        <p:txBody>
          <a:bodyPr wrap="square">
            <a:spAutoFit/>
          </a:bodyPr>
          <a:lstStyle/>
          <a:p>
            <a:pPr lvl="0" defTabSz="914400">
              <a:lnSpc>
                <a:spcPct val="90000"/>
              </a:lnSpc>
              <a:spcBef>
                <a:spcPts val="1000"/>
              </a:spcBef>
              <a:spcAft>
                <a:spcPts val="1200"/>
              </a:spcAft>
            </a:pPr>
            <a:r>
              <a:rPr lang="en-US" sz="3200" dirty="0">
                <a:solidFill>
                  <a:srgbClr val="464646"/>
                </a:solidFill>
                <a:latin typeface="Arial"/>
              </a:rPr>
              <a:t>“Qualified Individual with Handicap” is any individual who:</a:t>
            </a:r>
          </a:p>
          <a:p>
            <a:pPr marL="914400" lvl="1" indent="-457200" defTabSz="914400">
              <a:lnSpc>
                <a:spcPct val="90000"/>
              </a:lnSpc>
              <a:spcBef>
                <a:spcPts val="500"/>
              </a:spcBef>
              <a:buFont typeface="+mj-lt"/>
              <a:buAutoNum type="arabicPeriod"/>
            </a:pPr>
            <a:r>
              <a:rPr lang="en-US" sz="2800" dirty="0">
                <a:solidFill>
                  <a:srgbClr val="464646"/>
                </a:solidFill>
                <a:latin typeface="Arial"/>
              </a:rPr>
              <a:t>Has a physical or mental impairment that substantially limits one or more major life activity,</a:t>
            </a:r>
          </a:p>
          <a:p>
            <a:pPr marL="914400" lvl="1" indent="-457200" defTabSz="914400">
              <a:lnSpc>
                <a:spcPct val="90000"/>
              </a:lnSpc>
              <a:spcBef>
                <a:spcPts val="500"/>
              </a:spcBef>
              <a:buFont typeface="+mj-lt"/>
              <a:buAutoNum type="arabicPeriod"/>
            </a:pPr>
            <a:r>
              <a:rPr lang="en-US" sz="2800" dirty="0">
                <a:solidFill>
                  <a:srgbClr val="464646"/>
                </a:solidFill>
                <a:latin typeface="Arial"/>
              </a:rPr>
              <a:t>Has a record of such impairment, or</a:t>
            </a:r>
          </a:p>
          <a:p>
            <a:pPr marL="914400" lvl="1" indent="-457200" defTabSz="914400">
              <a:lnSpc>
                <a:spcPct val="90000"/>
              </a:lnSpc>
              <a:spcBef>
                <a:spcPts val="500"/>
              </a:spcBef>
              <a:buFont typeface="+mj-lt"/>
              <a:buAutoNum type="arabicPeriod"/>
            </a:pPr>
            <a:r>
              <a:rPr lang="en-US" sz="2800" dirty="0">
                <a:solidFill>
                  <a:srgbClr val="464646"/>
                </a:solidFill>
                <a:latin typeface="Arial"/>
              </a:rPr>
              <a:t>Is regarded as having such an impairment</a:t>
            </a:r>
          </a:p>
          <a:p>
            <a:endParaRPr lang="en-US" sz="2000" dirty="0">
              <a:latin typeface="Arial" panose="020B0604020202020204" pitchFamily="34"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E0CA8DEA-0ED5-4DF8-88D0-5970159856A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3020006159"/>
      </p:ext>
    </p:extLst>
  </p:cSld>
  <p:clrMapOvr>
    <a:masterClrMapping/>
  </p:clrMapOvr>
  <mc:AlternateContent xmlns:mc="http://schemas.openxmlformats.org/markup-compatibility/2006">
    <mc:Choice xmlns:p14="http://schemas.microsoft.com/office/powerpoint/2010/main" Requires="p14">
      <p:transition spd="slow" p14:dur="2000" advTm="19351"/>
    </mc:Choice>
    <mc:Fallback>
      <p:transition spd="slow" advTm="19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2069" y="260101"/>
            <a:ext cx="5939945" cy="584775"/>
          </a:xfrm>
          <a:prstGeom prst="rect">
            <a:avLst/>
          </a:prstGeom>
          <a:noFill/>
        </p:spPr>
        <p:txBody>
          <a:bodyPr wrap="square" rtlCol="0">
            <a:spAutoFit/>
          </a:bodyPr>
          <a:lstStyle/>
          <a:p>
            <a:r>
              <a:rPr lang="en-US" sz="2800" b="1" dirty="0">
                <a:solidFill>
                  <a:schemeClr val="tx2"/>
                </a:solidFill>
                <a:latin typeface="Arial" panose="020B0604020202020204" pitchFamily="34" charset="0"/>
                <a:cs typeface="Arial" panose="020B0604020202020204" pitchFamily="34" charset="0"/>
              </a:rPr>
              <a:t> </a:t>
            </a:r>
            <a:r>
              <a:rPr lang="en-US" sz="3200" b="1" dirty="0">
                <a:solidFill>
                  <a:schemeClr val="tx2"/>
                </a:solidFill>
                <a:latin typeface="Arial" panose="020B0604020202020204" pitchFamily="34" charset="0"/>
                <a:cs typeface="Arial" panose="020B0604020202020204" pitchFamily="34" charset="0"/>
              </a:rPr>
              <a:t>Section 504 - Eligibility</a:t>
            </a:r>
          </a:p>
        </p:txBody>
      </p:sp>
      <p:sp>
        <p:nvSpPr>
          <p:cNvPr id="4" name="Rectangle 3">
            <a:extLst>
              <a:ext uri="{FF2B5EF4-FFF2-40B4-BE49-F238E27FC236}">
                <a16:creationId xmlns:a16="http://schemas.microsoft.com/office/drawing/2014/main" id="{697D8E32-6C8C-49A3-9B7A-F1A104B12770}"/>
              </a:ext>
            </a:extLst>
          </p:cNvPr>
          <p:cNvSpPr/>
          <p:nvPr/>
        </p:nvSpPr>
        <p:spPr>
          <a:xfrm>
            <a:off x="750380" y="916593"/>
            <a:ext cx="8088820" cy="7375352"/>
          </a:xfrm>
          <a:prstGeom prst="rect">
            <a:avLst/>
          </a:prstGeom>
        </p:spPr>
        <p:txBody>
          <a:bodyPr wrap="square">
            <a:spAutoFit/>
          </a:bodyPr>
          <a:lstStyle/>
          <a:p>
            <a:pPr>
              <a:spcAft>
                <a:spcPts val="1200"/>
              </a:spcAft>
            </a:pPr>
            <a:r>
              <a:rPr lang="en-US" sz="2800" u="sng" dirty="0">
                <a:latin typeface="Arial" panose="020B0604020202020204" pitchFamily="34" charset="0"/>
                <a:cs typeface="Arial" panose="020B0604020202020204" pitchFamily="34" charset="0"/>
              </a:rPr>
              <a:t>Physical or mental impairment</a:t>
            </a:r>
            <a:r>
              <a:rPr lang="en-US" sz="2800" dirty="0">
                <a:latin typeface="Arial" panose="020B0604020202020204" pitchFamily="34" charset="0"/>
                <a:cs typeface="Arial" panose="020B0604020202020204" pitchFamily="34" charset="0"/>
              </a:rPr>
              <a:t>:</a:t>
            </a:r>
            <a:r>
              <a:rPr lang="en-US" sz="2800" u="sng" dirty="0">
                <a:latin typeface="Arial" panose="020B0604020202020204" pitchFamily="34" charset="0"/>
                <a:cs typeface="Arial" panose="020B0604020202020204" pitchFamily="34" charset="0"/>
              </a:rPr>
              <a:t> </a:t>
            </a:r>
          </a:p>
          <a:p>
            <a:pPr marL="914400" lvl="1" indent="-457200">
              <a:spcAft>
                <a:spcPts val="600"/>
              </a:spcAft>
              <a:buFont typeface="+mj-lt"/>
              <a:buAutoNum type="arabicPeriod"/>
            </a:pPr>
            <a:r>
              <a:rPr lang="en-US" sz="2600" dirty="0">
                <a:latin typeface="Arial" panose="020B0604020202020204" pitchFamily="34" charset="0"/>
                <a:cs typeface="Arial" panose="020B0604020202020204" pitchFamily="34" charset="0"/>
              </a:rPr>
              <a:t>any physiological disorder or condition, cosmetic disfigurement, or anatomical loss affecting one or more of the following body systems: </a:t>
            </a:r>
          </a:p>
          <a:p>
            <a:pPr marL="1371600" lvl="2" indent="-457200">
              <a:spcAft>
                <a:spcPts val="600"/>
              </a:spcAft>
              <a:buFont typeface="+mj-lt"/>
              <a:buAutoNum type="alphaLcPeriod"/>
            </a:pPr>
            <a:r>
              <a:rPr lang="en-US" sz="2000" dirty="0">
                <a:solidFill>
                  <a:srgbClr val="000000"/>
                </a:solidFill>
                <a:latin typeface="Arial" panose="020B0604020202020204" pitchFamily="34" charset="0"/>
                <a:cs typeface="Arial" panose="020B0604020202020204" pitchFamily="34" charset="0"/>
              </a:rPr>
              <a:t>neurological; musculoskeletal; special sense organs; respiratory; including speech organs; cardiovascular; reproductive; digestive; </a:t>
            </a:r>
            <a:r>
              <a:rPr lang="en-US" sz="2000" dirty="0" err="1">
                <a:solidFill>
                  <a:srgbClr val="000000"/>
                </a:solidFill>
                <a:latin typeface="Arial" panose="020B0604020202020204" pitchFamily="34" charset="0"/>
                <a:cs typeface="Arial" panose="020B0604020202020204" pitchFamily="34" charset="0"/>
              </a:rPr>
              <a:t>genito</a:t>
            </a:r>
            <a:r>
              <a:rPr lang="en-US" sz="2000" dirty="0">
                <a:solidFill>
                  <a:srgbClr val="000000"/>
                </a:solidFill>
                <a:latin typeface="Arial" panose="020B0604020202020204" pitchFamily="34" charset="0"/>
                <a:cs typeface="Arial" panose="020B0604020202020204" pitchFamily="34" charset="0"/>
              </a:rPr>
              <a:t>-urinary; hemic and lymphatic; skin; and endocrine</a:t>
            </a:r>
          </a:p>
          <a:p>
            <a:pPr marL="914400" lvl="1" indent="-457200">
              <a:spcAft>
                <a:spcPts val="600"/>
              </a:spcAft>
              <a:buFont typeface="+mj-lt"/>
              <a:buAutoNum type="arabicPeriod"/>
            </a:pPr>
            <a:r>
              <a:rPr lang="en-US" sz="2600" dirty="0">
                <a:solidFill>
                  <a:prstClr val="black"/>
                </a:solidFill>
                <a:latin typeface="Arial" panose="020B0604020202020204" pitchFamily="34" charset="0"/>
                <a:cs typeface="Arial" panose="020B0604020202020204" pitchFamily="34" charset="0"/>
              </a:rPr>
              <a:t>Any mental or psychological disorder, such as intellectual disability, organic brain syndrome, emotional or mental illness, and specific learning disabilities</a:t>
            </a:r>
            <a:endParaRPr lang="en-US" sz="800" dirty="0"/>
          </a:p>
          <a:p>
            <a:r>
              <a:rPr lang="en-US" dirty="0"/>
              <a:t>34 C.F.R. § 104.3(j)(2)(i)</a:t>
            </a:r>
          </a:p>
          <a:p>
            <a:pPr lvl="0" defTabSz="914400">
              <a:lnSpc>
                <a:spcPct val="90000"/>
              </a:lnSpc>
              <a:spcBef>
                <a:spcPts val="1000"/>
              </a:spcBef>
              <a:spcAft>
                <a:spcPts val="1200"/>
              </a:spcAft>
            </a:pPr>
            <a:endParaRPr lang="en-US" sz="3200" dirty="0">
              <a:solidFill>
                <a:srgbClr val="464646"/>
              </a:solidFill>
              <a:latin typeface="Arial"/>
            </a:endParaRPr>
          </a:p>
          <a:p>
            <a:pPr lvl="0" defTabSz="914400">
              <a:lnSpc>
                <a:spcPct val="90000"/>
              </a:lnSpc>
              <a:spcBef>
                <a:spcPts val="1000"/>
              </a:spcBef>
              <a:spcAft>
                <a:spcPts val="1200"/>
              </a:spcAft>
            </a:pPr>
            <a:endParaRPr lang="en-US" sz="3200" dirty="0">
              <a:solidFill>
                <a:srgbClr val="464646"/>
              </a:solidFill>
              <a:latin typeface="Arial"/>
            </a:endParaRPr>
          </a:p>
          <a:p>
            <a:endParaRPr lang="en-US" sz="2000" dirty="0">
              <a:latin typeface="Arial" panose="020B0604020202020204" pitchFamily="34"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67D8895C-3231-45CC-A264-024CC2416B9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3107930962"/>
      </p:ext>
    </p:extLst>
  </p:cSld>
  <p:clrMapOvr>
    <a:masterClrMapping/>
  </p:clrMapOvr>
  <mc:AlternateContent xmlns:mc="http://schemas.openxmlformats.org/markup-compatibility/2006">
    <mc:Choice xmlns:p14="http://schemas.microsoft.com/office/powerpoint/2010/main" Requires="p14">
      <p:transition spd="slow" p14:dur="2000" advTm="42730"/>
    </mc:Choice>
    <mc:Fallback>
      <p:transition spd="slow" advTm="42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2069" y="260101"/>
            <a:ext cx="5939945" cy="584775"/>
          </a:xfrm>
          <a:prstGeom prst="rect">
            <a:avLst/>
          </a:prstGeom>
          <a:noFill/>
        </p:spPr>
        <p:txBody>
          <a:bodyPr wrap="square" rtlCol="0">
            <a:spAutoFit/>
          </a:bodyPr>
          <a:lstStyle/>
          <a:p>
            <a:r>
              <a:rPr lang="en-US" sz="2800" b="1" dirty="0">
                <a:solidFill>
                  <a:schemeClr val="tx2"/>
                </a:solidFill>
                <a:latin typeface="Arial" panose="020B0604020202020204" pitchFamily="34" charset="0"/>
                <a:cs typeface="Arial" panose="020B0604020202020204" pitchFamily="34" charset="0"/>
              </a:rPr>
              <a:t> </a:t>
            </a:r>
            <a:r>
              <a:rPr lang="en-US" sz="3200" b="1" dirty="0">
                <a:solidFill>
                  <a:schemeClr val="tx2"/>
                </a:solidFill>
                <a:latin typeface="Arial" panose="020B0604020202020204" pitchFamily="34" charset="0"/>
                <a:cs typeface="Arial" panose="020B0604020202020204" pitchFamily="34" charset="0"/>
              </a:rPr>
              <a:t>Section 504 - Eligibility</a:t>
            </a:r>
          </a:p>
        </p:txBody>
      </p:sp>
      <p:sp>
        <p:nvSpPr>
          <p:cNvPr id="4" name="Rectangle 3">
            <a:extLst>
              <a:ext uri="{FF2B5EF4-FFF2-40B4-BE49-F238E27FC236}">
                <a16:creationId xmlns:a16="http://schemas.microsoft.com/office/drawing/2014/main" id="{697D8E32-6C8C-49A3-9B7A-F1A104B12770}"/>
              </a:ext>
            </a:extLst>
          </p:cNvPr>
          <p:cNvSpPr/>
          <p:nvPr/>
        </p:nvSpPr>
        <p:spPr>
          <a:xfrm>
            <a:off x="750380" y="1033134"/>
            <a:ext cx="7643239" cy="6282746"/>
          </a:xfrm>
          <a:prstGeom prst="rect">
            <a:avLst/>
          </a:prstGeom>
        </p:spPr>
        <p:txBody>
          <a:bodyPr wrap="square">
            <a:spAutoFit/>
          </a:bodyPr>
          <a:lstStyle/>
          <a:p>
            <a:pPr>
              <a:spcAft>
                <a:spcPts val="1200"/>
              </a:spcAft>
            </a:pPr>
            <a:r>
              <a:rPr lang="en-US" sz="2800" u="sng" dirty="0">
                <a:latin typeface="Arial" panose="020B0604020202020204" pitchFamily="34" charset="0"/>
                <a:cs typeface="Arial" panose="020B0604020202020204" pitchFamily="34" charset="0"/>
              </a:rPr>
              <a:t>Hidden Disabilities</a:t>
            </a:r>
            <a:r>
              <a:rPr lang="en-US" sz="2800" dirty="0">
                <a:latin typeface="Arial" panose="020B0604020202020204" pitchFamily="34" charset="0"/>
                <a:cs typeface="Arial" panose="020B0604020202020204" pitchFamily="34" charset="0"/>
              </a:rPr>
              <a:t>:</a:t>
            </a:r>
            <a:r>
              <a:rPr lang="en-US" sz="2800" u="sng" dirty="0">
                <a:latin typeface="Arial" panose="020B0604020202020204" pitchFamily="34" charset="0"/>
                <a:cs typeface="Arial" panose="020B0604020202020204" pitchFamily="34" charset="0"/>
              </a:rPr>
              <a:t> </a:t>
            </a:r>
          </a:p>
          <a:p>
            <a:pPr>
              <a:spcAft>
                <a:spcPts val="1200"/>
              </a:spcAft>
            </a:pPr>
            <a:endParaRPr lang="en-US" sz="2400" u="sng" dirty="0">
              <a:solidFill>
                <a:prstClr val="black"/>
              </a:solidFill>
              <a:latin typeface="Arial" panose="020B0604020202020204" pitchFamily="34" charset="0"/>
              <a:cs typeface="Arial" panose="020B0604020202020204" pitchFamily="34" charset="0"/>
            </a:endParaRPr>
          </a:p>
          <a:p>
            <a:pPr>
              <a:spcAft>
                <a:spcPts val="1200"/>
              </a:spcAft>
            </a:pPr>
            <a:r>
              <a:rPr lang="en-US" sz="2400" dirty="0">
                <a:solidFill>
                  <a:prstClr val="black"/>
                </a:solidFill>
                <a:latin typeface="Arial" panose="020B0604020202020204" pitchFamily="34" charset="0"/>
                <a:cs typeface="Arial" panose="020B0604020202020204" pitchFamily="34" charset="0"/>
              </a:rPr>
              <a:t>Hidden disabilities are physical or mental impairments that are not readily apparent to others.  They include such conditions and diseases as specific learning disabilities, diabetes, epilepsy, and allergy. May also include a chronic illness or can be a result of injury, such as a concussion.</a:t>
            </a:r>
          </a:p>
          <a:p>
            <a:pPr lvl="1">
              <a:spcAft>
                <a:spcPts val="600"/>
              </a:spcAft>
            </a:pPr>
            <a:endParaRPr lang="en-US" sz="2600" dirty="0"/>
          </a:p>
          <a:p>
            <a:pPr marL="914400" lvl="1" indent="-457200">
              <a:spcAft>
                <a:spcPts val="600"/>
              </a:spcAft>
              <a:buFont typeface="+mj-lt"/>
              <a:buAutoNum type="arabicPeriod"/>
            </a:pPr>
            <a:endParaRPr lang="en-US" sz="800" dirty="0"/>
          </a:p>
          <a:p>
            <a:r>
              <a:rPr lang="en-US" dirty="0"/>
              <a:t>34 C.F.R. § 104.3(j)(2)(i)</a:t>
            </a:r>
          </a:p>
          <a:p>
            <a:pPr lvl="0" defTabSz="914400">
              <a:lnSpc>
                <a:spcPct val="90000"/>
              </a:lnSpc>
              <a:spcBef>
                <a:spcPts val="1000"/>
              </a:spcBef>
              <a:spcAft>
                <a:spcPts val="1200"/>
              </a:spcAft>
            </a:pPr>
            <a:endParaRPr lang="en-US" sz="3200" dirty="0">
              <a:solidFill>
                <a:srgbClr val="464646"/>
              </a:solidFill>
              <a:latin typeface="Arial"/>
            </a:endParaRPr>
          </a:p>
          <a:p>
            <a:pPr lvl="0" defTabSz="914400">
              <a:lnSpc>
                <a:spcPct val="90000"/>
              </a:lnSpc>
              <a:spcBef>
                <a:spcPts val="1000"/>
              </a:spcBef>
              <a:spcAft>
                <a:spcPts val="1200"/>
              </a:spcAft>
            </a:pPr>
            <a:endParaRPr lang="en-US" sz="3200" dirty="0">
              <a:solidFill>
                <a:srgbClr val="464646"/>
              </a:solidFill>
              <a:latin typeface="Arial"/>
            </a:endParaRPr>
          </a:p>
          <a:p>
            <a:endParaRPr lang="en-US" sz="2000" dirty="0">
              <a:latin typeface="Arial" panose="020B0604020202020204" pitchFamily="34"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EEFC6185-0188-4695-BBA2-53C77B8B9F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786847248"/>
      </p:ext>
    </p:extLst>
  </p:cSld>
  <p:clrMapOvr>
    <a:masterClrMapping/>
  </p:clrMapOvr>
  <mc:AlternateContent xmlns:mc="http://schemas.openxmlformats.org/markup-compatibility/2006">
    <mc:Choice xmlns:p14="http://schemas.microsoft.com/office/powerpoint/2010/main" Requires="p14">
      <p:transition spd="slow" p14:dur="2000" advTm="23434"/>
    </mc:Choice>
    <mc:Fallback>
      <p:transition spd="slow" advTm="23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2069" y="260101"/>
            <a:ext cx="5939945" cy="584775"/>
          </a:xfrm>
          <a:prstGeom prst="rect">
            <a:avLst/>
          </a:prstGeom>
          <a:noFill/>
        </p:spPr>
        <p:txBody>
          <a:bodyPr wrap="square" rtlCol="0">
            <a:spAutoFit/>
          </a:bodyPr>
          <a:lstStyle/>
          <a:p>
            <a:r>
              <a:rPr lang="en-US" sz="2800" b="1" dirty="0">
                <a:solidFill>
                  <a:schemeClr val="tx2"/>
                </a:solidFill>
                <a:latin typeface="Arial" panose="020B0604020202020204" pitchFamily="34" charset="0"/>
                <a:cs typeface="Arial" panose="020B0604020202020204" pitchFamily="34" charset="0"/>
              </a:rPr>
              <a:t> </a:t>
            </a:r>
            <a:r>
              <a:rPr lang="en-US" sz="3200" b="1" dirty="0">
                <a:solidFill>
                  <a:schemeClr val="tx2"/>
                </a:solidFill>
                <a:latin typeface="Arial" panose="020B0604020202020204" pitchFamily="34" charset="0"/>
                <a:cs typeface="Arial" panose="020B0604020202020204" pitchFamily="34" charset="0"/>
              </a:rPr>
              <a:t>Section 504 - Eligibility</a:t>
            </a:r>
          </a:p>
        </p:txBody>
      </p:sp>
      <p:sp>
        <p:nvSpPr>
          <p:cNvPr id="4" name="Rectangle 3">
            <a:extLst>
              <a:ext uri="{FF2B5EF4-FFF2-40B4-BE49-F238E27FC236}">
                <a16:creationId xmlns:a16="http://schemas.microsoft.com/office/drawing/2014/main" id="{697D8E32-6C8C-49A3-9B7A-F1A104B12770}"/>
              </a:ext>
            </a:extLst>
          </p:cNvPr>
          <p:cNvSpPr/>
          <p:nvPr/>
        </p:nvSpPr>
        <p:spPr>
          <a:xfrm>
            <a:off x="659876" y="1594027"/>
            <a:ext cx="7469792" cy="4693593"/>
          </a:xfrm>
          <a:prstGeom prst="rect">
            <a:avLst/>
          </a:prstGeom>
        </p:spPr>
        <p:txBody>
          <a:bodyPr wrap="square">
            <a:spAutoFit/>
          </a:bodyPr>
          <a:lstStyle/>
          <a:p>
            <a:pPr>
              <a:spcAft>
                <a:spcPts val="1200"/>
              </a:spcAft>
            </a:pPr>
            <a:endParaRPr lang="en-US" sz="2800" u="sng" dirty="0"/>
          </a:p>
          <a:p>
            <a:pPr>
              <a:spcAft>
                <a:spcPts val="1200"/>
              </a:spcAft>
            </a:pPr>
            <a:endParaRPr lang="en-US" sz="2800" u="sng" dirty="0"/>
          </a:p>
          <a:p>
            <a:pPr>
              <a:spcAft>
                <a:spcPts val="1200"/>
              </a:spcAft>
            </a:pPr>
            <a:endParaRPr lang="en-US" sz="2800" u="sng" dirty="0"/>
          </a:p>
          <a:p>
            <a:pPr>
              <a:spcAft>
                <a:spcPts val="1200"/>
              </a:spcAft>
            </a:pPr>
            <a:endParaRPr lang="en-US" sz="2800" u="sng" dirty="0"/>
          </a:p>
          <a:p>
            <a:pPr>
              <a:spcAft>
                <a:spcPts val="1200"/>
              </a:spcAft>
            </a:pPr>
            <a:endParaRPr lang="en-US" sz="2800" u="sng" dirty="0"/>
          </a:p>
          <a:p>
            <a:pPr>
              <a:spcAft>
                <a:spcPts val="1200"/>
              </a:spcAft>
            </a:pPr>
            <a:endParaRPr lang="en-US" sz="2800" u="sng" dirty="0"/>
          </a:p>
          <a:p>
            <a:pPr>
              <a:spcAft>
                <a:spcPts val="1200"/>
              </a:spcAft>
            </a:pPr>
            <a:endParaRPr lang="en-US" sz="2800" u="sng" dirty="0"/>
          </a:p>
          <a:p>
            <a:pPr marL="914400" lvl="1" indent="-457200">
              <a:spcAft>
                <a:spcPts val="600"/>
              </a:spcAft>
              <a:buFont typeface="+mj-lt"/>
              <a:buAutoNum type="arabicPeriod"/>
            </a:pPr>
            <a:endParaRPr lang="en-US" sz="800" dirty="0"/>
          </a:p>
          <a:p>
            <a:endParaRPr lang="en-US" sz="2000" dirty="0">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D2AE08A3-E850-4566-8294-4D16B4AD95AB}"/>
              </a:ext>
            </a:extLst>
          </p:cNvPr>
          <p:cNvSpPr>
            <a:spLocks noGrp="1"/>
          </p:cNvSpPr>
          <p:nvPr>
            <p:ph idx="1"/>
          </p:nvPr>
        </p:nvSpPr>
        <p:spPr>
          <a:xfrm>
            <a:off x="462069" y="2018412"/>
            <a:ext cx="9143843" cy="4269207"/>
          </a:xfrm>
        </p:spPr>
        <p:txBody>
          <a:bodyPr numCol="3"/>
          <a:lstStyle/>
          <a:p>
            <a:pPr>
              <a:buFont typeface="Wingdings" panose="05000000000000000000" pitchFamily="2" charset="2"/>
              <a:buChar char="§"/>
            </a:pPr>
            <a:r>
              <a:rPr lang="en-US" sz="2800" b="0" dirty="0"/>
              <a:t>learning</a:t>
            </a:r>
          </a:p>
          <a:p>
            <a:pPr marL="342900" indent="-342900">
              <a:buFont typeface="Wingdings" panose="05000000000000000000" pitchFamily="2" charset="2"/>
              <a:buChar char="§"/>
            </a:pPr>
            <a:r>
              <a:rPr lang="en-US" sz="2800" b="0" dirty="0"/>
              <a:t>reading</a:t>
            </a:r>
          </a:p>
          <a:p>
            <a:pPr marL="342900" indent="-342900">
              <a:buFont typeface="Wingdings" panose="05000000000000000000" pitchFamily="2" charset="2"/>
              <a:buChar char="§"/>
            </a:pPr>
            <a:r>
              <a:rPr lang="en-US" sz="2800" b="0" dirty="0"/>
              <a:t>concentrating</a:t>
            </a:r>
          </a:p>
          <a:p>
            <a:pPr marL="342900" indent="-342900">
              <a:buFont typeface="Wingdings" panose="05000000000000000000" pitchFamily="2" charset="2"/>
              <a:buChar char="§"/>
            </a:pPr>
            <a:r>
              <a:rPr lang="en-US" sz="2800" b="0" dirty="0"/>
              <a:t>thinking</a:t>
            </a:r>
          </a:p>
          <a:p>
            <a:pPr marL="342900" indent="-342900">
              <a:buFont typeface="Wingdings" panose="05000000000000000000" pitchFamily="2" charset="2"/>
              <a:buChar char="§"/>
            </a:pPr>
            <a:r>
              <a:rPr lang="en-US" sz="2800" b="0" dirty="0"/>
              <a:t>communicating </a:t>
            </a:r>
          </a:p>
          <a:p>
            <a:pPr marL="342900" indent="-342900">
              <a:buFont typeface="Wingdings" panose="05000000000000000000" pitchFamily="2" charset="2"/>
              <a:buChar char="§"/>
            </a:pPr>
            <a:r>
              <a:rPr lang="en-US" sz="2800" b="0" dirty="0"/>
              <a:t>speaking</a:t>
            </a:r>
          </a:p>
          <a:p>
            <a:pPr marL="342900" indent="-342900">
              <a:buFont typeface="Wingdings" panose="05000000000000000000" pitchFamily="2" charset="2"/>
              <a:buChar char="§"/>
            </a:pPr>
            <a:r>
              <a:rPr lang="en-US" sz="2800" b="0" dirty="0"/>
              <a:t>breathing</a:t>
            </a:r>
          </a:p>
          <a:p>
            <a:endParaRPr lang="en-US" sz="2800" b="0" dirty="0"/>
          </a:p>
          <a:p>
            <a:pPr marL="342900" indent="-342900">
              <a:buFont typeface="Wingdings" panose="05000000000000000000" pitchFamily="2" charset="2"/>
              <a:buChar char="§"/>
            </a:pPr>
            <a:r>
              <a:rPr lang="en-US" sz="2800" b="0" dirty="0"/>
              <a:t>performing manual tasks </a:t>
            </a:r>
          </a:p>
          <a:p>
            <a:pPr marL="342900" indent="-342900">
              <a:buFont typeface="Wingdings" panose="05000000000000000000" pitchFamily="2" charset="2"/>
              <a:buChar char="§"/>
            </a:pPr>
            <a:r>
              <a:rPr lang="en-US" sz="2800" b="0" dirty="0"/>
              <a:t>seeing</a:t>
            </a:r>
          </a:p>
          <a:p>
            <a:pPr marL="342900" indent="-342900">
              <a:buFont typeface="Wingdings" panose="05000000000000000000" pitchFamily="2" charset="2"/>
              <a:buChar char="§"/>
            </a:pPr>
            <a:r>
              <a:rPr lang="en-US" sz="2800" b="0" dirty="0"/>
              <a:t>hearing</a:t>
            </a:r>
          </a:p>
          <a:p>
            <a:pPr marL="342900" indent="-342900">
              <a:buFont typeface="Wingdings" panose="05000000000000000000" pitchFamily="2" charset="2"/>
              <a:buChar char="§"/>
            </a:pPr>
            <a:r>
              <a:rPr lang="en-US" sz="2800" b="0" dirty="0"/>
              <a:t>caring for oneself</a:t>
            </a:r>
          </a:p>
          <a:p>
            <a:pPr marL="342900" indent="-342900">
              <a:buFont typeface="Wingdings" panose="05000000000000000000" pitchFamily="2" charset="2"/>
              <a:buChar char="§"/>
            </a:pPr>
            <a:r>
              <a:rPr lang="en-US" sz="2800" dirty="0"/>
              <a:t>e</a:t>
            </a:r>
            <a:r>
              <a:rPr lang="en-US" sz="2800" b="0" dirty="0"/>
              <a:t>ating</a:t>
            </a:r>
          </a:p>
          <a:p>
            <a:pPr marL="342900" indent="-342900">
              <a:buFont typeface="Wingdings" panose="05000000000000000000" pitchFamily="2" charset="2"/>
              <a:buChar char="§"/>
            </a:pPr>
            <a:r>
              <a:rPr lang="en-US" sz="2800" dirty="0"/>
              <a:t>walking</a:t>
            </a:r>
            <a:endParaRPr lang="en-US" sz="2800" b="0" dirty="0"/>
          </a:p>
          <a:p>
            <a:pPr marL="342900" indent="-342900">
              <a:buFont typeface="Wingdings" panose="05000000000000000000" pitchFamily="2" charset="2"/>
              <a:buChar char="§"/>
            </a:pPr>
            <a:r>
              <a:rPr lang="en-US" sz="2800" b="0" dirty="0"/>
              <a:t>standing</a:t>
            </a:r>
          </a:p>
          <a:p>
            <a:pPr marL="342900" indent="-342900">
              <a:buFont typeface="Wingdings" panose="05000000000000000000" pitchFamily="2" charset="2"/>
              <a:buChar char="§"/>
            </a:pPr>
            <a:r>
              <a:rPr lang="en-US" sz="2800" b="0" dirty="0"/>
              <a:t>lifting</a:t>
            </a:r>
          </a:p>
          <a:p>
            <a:pPr marL="342900" indent="-342900">
              <a:buFont typeface="Wingdings" panose="05000000000000000000" pitchFamily="2" charset="2"/>
              <a:buChar char="§"/>
            </a:pPr>
            <a:r>
              <a:rPr lang="en-US" sz="2800" b="0" dirty="0"/>
              <a:t>bending</a:t>
            </a:r>
          </a:p>
          <a:p>
            <a:pPr marL="342900" indent="-342900">
              <a:buFont typeface="Wingdings" panose="05000000000000000000" pitchFamily="2" charset="2"/>
              <a:buChar char="§"/>
            </a:pPr>
            <a:r>
              <a:rPr lang="en-US" sz="2800" b="0" dirty="0"/>
              <a:t>working</a:t>
            </a:r>
          </a:p>
          <a:p>
            <a:pPr marL="342900" indent="-342900">
              <a:buFont typeface="Wingdings" panose="05000000000000000000" pitchFamily="2" charset="2"/>
              <a:buChar char="§"/>
            </a:pPr>
            <a:r>
              <a:rPr lang="en-US" sz="2800" b="0" dirty="0"/>
              <a:t>sleeping</a:t>
            </a:r>
          </a:p>
          <a:p>
            <a:endParaRPr lang="en-US" b="0" dirty="0"/>
          </a:p>
        </p:txBody>
      </p:sp>
      <p:sp>
        <p:nvSpPr>
          <p:cNvPr id="3" name="TextBox 2">
            <a:extLst>
              <a:ext uri="{FF2B5EF4-FFF2-40B4-BE49-F238E27FC236}">
                <a16:creationId xmlns:a16="http://schemas.microsoft.com/office/drawing/2014/main" id="{64A825E0-687C-41BA-8F1D-FEC5F733307E}"/>
              </a:ext>
            </a:extLst>
          </p:cNvPr>
          <p:cNvSpPr txBox="1"/>
          <p:nvPr/>
        </p:nvSpPr>
        <p:spPr>
          <a:xfrm>
            <a:off x="1197203" y="1253765"/>
            <a:ext cx="4110087" cy="861774"/>
          </a:xfrm>
          <a:prstGeom prst="rect">
            <a:avLst/>
          </a:prstGeom>
          <a:noFill/>
        </p:spPr>
        <p:txBody>
          <a:bodyPr wrap="square" rtlCol="0">
            <a:spAutoFit/>
          </a:bodyPr>
          <a:lstStyle/>
          <a:p>
            <a:r>
              <a:rPr lang="en-US" sz="3200" u="sng" dirty="0">
                <a:latin typeface="Arial" panose="020B0604020202020204" pitchFamily="34" charset="0"/>
                <a:cs typeface="Arial" panose="020B0604020202020204" pitchFamily="34" charset="0"/>
              </a:rPr>
              <a:t>Major life activities</a:t>
            </a:r>
            <a:r>
              <a:rPr lang="en-US" dirty="0"/>
              <a:t>:</a:t>
            </a:r>
          </a:p>
          <a:p>
            <a:endParaRPr lang="en-US" dirty="0"/>
          </a:p>
        </p:txBody>
      </p:sp>
      <p:pic>
        <p:nvPicPr>
          <p:cNvPr id="8" name="Audio 7">
            <a:hlinkClick r:id="" action="ppaction://media"/>
            <a:extLst>
              <a:ext uri="{FF2B5EF4-FFF2-40B4-BE49-F238E27FC236}">
                <a16:creationId xmlns:a16="http://schemas.microsoft.com/office/drawing/2014/main" id="{153969F2-6EE7-48C7-8122-31098C6408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577408758"/>
      </p:ext>
    </p:extLst>
  </p:cSld>
  <p:clrMapOvr>
    <a:masterClrMapping/>
  </p:clrMapOvr>
  <mc:AlternateContent xmlns:mc="http://schemas.openxmlformats.org/markup-compatibility/2006">
    <mc:Choice xmlns:p14="http://schemas.microsoft.com/office/powerpoint/2010/main" Requires="p14">
      <p:transition spd="slow" p14:dur="2000" advTm="19186"/>
    </mc:Choice>
    <mc:Fallback>
      <p:transition spd="slow" advTm="19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2069" y="260101"/>
            <a:ext cx="5939945" cy="584775"/>
          </a:xfrm>
          <a:prstGeom prst="rect">
            <a:avLst/>
          </a:prstGeom>
          <a:noFill/>
        </p:spPr>
        <p:txBody>
          <a:bodyPr wrap="square" rtlCol="0">
            <a:spAutoFit/>
          </a:bodyPr>
          <a:lstStyle/>
          <a:p>
            <a:r>
              <a:rPr lang="en-US" sz="2800" b="1" dirty="0">
                <a:solidFill>
                  <a:schemeClr val="tx2"/>
                </a:solidFill>
                <a:latin typeface="Arial" panose="020B0604020202020204" pitchFamily="34" charset="0"/>
                <a:cs typeface="Arial" panose="020B0604020202020204" pitchFamily="34" charset="0"/>
              </a:rPr>
              <a:t> </a:t>
            </a:r>
            <a:r>
              <a:rPr lang="en-US" sz="3200" b="1" dirty="0">
                <a:solidFill>
                  <a:schemeClr val="tx2"/>
                </a:solidFill>
                <a:latin typeface="Arial" panose="020B0604020202020204" pitchFamily="34" charset="0"/>
                <a:cs typeface="Arial" panose="020B0604020202020204" pitchFamily="34" charset="0"/>
              </a:rPr>
              <a:t>Section 504 - Eligibility</a:t>
            </a:r>
          </a:p>
        </p:txBody>
      </p:sp>
      <p:sp>
        <p:nvSpPr>
          <p:cNvPr id="4" name="Rectangle 3">
            <a:extLst>
              <a:ext uri="{FF2B5EF4-FFF2-40B4-BE49-F238E27FC236}">
                <a16:creationId xmlns:a16="http://schemas.microsoft.com/office/drawing/2014/main" id="{697D8E32-6C8C-49A3-9B7A-F1A104B12770}"/>
              </a:ext>
            </a:extLst>
          </p:cNvPr>
          <p:cNvSpPr/>
          <p:nvPr/>
        </p:nvSpPr>
        <p:spPr>
          <a:xfrm>
            <a:off x="750380" y="1033134"/>
            <a:ext cx="7643239" cy="17004655"/>
          </a:xfrm>
          <a:prstGeom prst="rect">
            <a:avLst/>
          </a:prstGeom>
        </p:spPr>
        <p:txBody>
          <a:bodyPr wrap="square">
            <a:spAutoFit/>
          </a:bodyPr>
          <a:lstStyle/>
          <a:p>
            <a:pPr lvl="1" indent="-457200" defTabSz="914400">
              <a:lnSpc>
                <a:spcPct val="90000"/>
              </a:lnSpc>
              <a:spcBef>
                <a:spcPts val="500"/>
              </a:spcBef>
              <a:spcAft>
                <a:spcPts val="1200"/>
              </a:spcAft>
              <a:buFont typeface="Wingdings" panose="05000000000000000000" pitchFamily="2" charset="2"/>
              <a:buChar char="§"/>
            </a:pPr>
            <a:r>
              <a:rPr lang="en-US" sz="2400" dirty="0">
                <a:solidFill>
                  <a:srgbClr val="464646"/>
                </a:solidFill>
                <a:latin typeface="Arial"/>
              </a:rPr>
              <a:t>Section 504 Teams </a:t>
            </a:r>
            <a:r>
              <a:rPr lang="en-US" sz="2400" b="1" u="sng" dirty="0">
                <a:solidFill>
                  <a:srgbClr val="464646"/>
                </a:solidFill>
                <a:latin typeface="Arial"/>
              </a:rPr>
              <a:t>may not</a:t>
            </a:r>
            <a:r>
              <a:rPr lang="en-US" sz="2400" dirty="0">
                <a:solidFill>
                  <a:srgbClr val="464646"/>
                </a:solidFill>
                <a:latin typeface="Arial"/>
              </a:rPr>
              <a:t> consider “mitigating measures” when determining </a:t>
            </a:r>
            <a:r>
              <a:rPr lang="en-US" sz="2400" u="sng" dirty="0">
                <a:solidFill>
                  <a:srgbClr val="464646"/>
                </a:solidFill>
                <a:latin typeface="Arial"/>
              </a:rPr>
              <a:t>eligibility</a:t>
            </a:r>
            <a:r>
              <a:rPr lang="en-US" sz="2400" dirty="0">
                <a:solidFill>
                  <a:srgbClr val="464646"/>
                </a:solidFill>
                <a:latin typeface="Arial"/>
              </a:rPr>
              <a:t> under Section 504</a:t>
            </a:r>
          </a:p>
          <a:p>
            <a:pPr lvl="1" indent="-457200" defTabSz="914400">
              <a:lnSpc>
                <a:spcPct val="90000"/>
              </a:lnSpc>
              <a:spcBef>
                <a:spcPts val="500"/>
              </a:spcBef>
              <a:spcAft>
                <a:spcPts val="1200"/>
              </a:spcAft>
              <a:buFont typeface="Wingdings" panose="05000000000000000000" pitchFamily="2" charset="2"/>
              <a:buChar char="§"/>
            </a:pPr>
            <a:r>
              <a:rPr lang="en-US" sz="2400" dirty="0">
                <a:solidFill>
                  <a:srgbClr val="464646"/>
                </a:solidFill>
                <a:latin typeface="Arial"/>
              </a:rPr>
              <a:t>Mitigating measures include, but are not limited to:</a:t>
            </a:r>
          </a:p>
          <a:p>
            <a:pPr lvl="2" indent="-457200" defTabSz="914400">
              <a:lnSpc>
                <a:spcPct val="90000"/>
              </a:lnSpc>
              <a:spcBef>
                <a:spcPts val="500"/>
              </a:spcBef>
              <a:buFont typeface="Wingdings" panose="05000000000000000000" pitchFamily="2" charset="2"/>
              <a:buChar char="§"/>
            </a:pPr>
            <a:r>
              <a:rPr lang="en-US" sz="2000" dirty="0">
                <a:solidFill>
                  <a:srgbClr val="01447B"/>
                </a:solidFill>
                <a:latin typeface="Arial"/>
              </a:rPr>
              <a:t>Medication</a:t>
            </a:r>
          </a:p>
          <a:p>
            <a:pPr lvl="2" indent="-457200" defTabSz="914400">
              <a:lnSpc>
                <a:spcPct val="90000"/>
              </a:lnSpc>
              <a:spcBef>
                <a:spcPts val="500"/>
              </a:spcBef>
              <a:buFont typeface="Wingdings" panose="05000000000000000000" pitchFamily="2" charset="2"/>
              <a:buChar char="§"/>
            </a:pPr>
            <a:r>
              <a:rPr lang="en-US" sz="2000" dirty="0">
                <a:solidFill>
                  <a:srgbClr val="01447B"/>
                </a:solidFill>
                <a:latin typeface="Arial"/>
              </a:rPr>
              <a:t>Medical equipment and prosthetics</a:t>
            </a:r>
          </a:p>
          <a:p>
            <a:pPr lvl="2" indent="-457200" defTabSz="914400">
              <a:lnSpc>
                <a:spcPct val="90000"/>
              </a:lnSpc>
              <a:spcBef>
                <a:spcPts val="500"/>
              </a:spcBef>
              <a:buFont typeface="Wingdings" panose="05000000000000000000" pitchFamily="2" charset="2"/>
              <a:buChar char="§"/>
            </a:pPr>
            <a:r>
              <a:rPr lang="en-US" sz="2000" dirty="0">
                <a:solidFill>
                  <a:srgbClr val="01447B"/>
                </a:solidFill>
                <a:latin typeface="Arial"/>
              </a:rPr>
              <a:t>Hearing aids and cochlear implants</a:t>
            </a:r>
          </a:p>
          <a:p>
            <a:pPr lvl="2" indent="-457200" defTabSz="914400">
              <a:lnSpc>
                <a:spcPct val="90000"/>
              </a:lnSpc>
              <a:spcBef>
                <a:spcPts val="500"/>
              </a:spcBef>
              <a:buFont typeface="Wingdings" panose="05000000000000000000" pitchFamily="2" charset="2"/>
              <a:buChar char="§"/>
            </a:pPr>
            <a:r>
              <a:rPr lang="en-US" sz="2000" dirty="0">
                <a:solidFill>
                  <a:srgbClr val="01447B"/>
                </a:solidFill>
                <a:latin typeface="Arial"/>
              </a:rPr>
              <a:t>Mobility devices</a:t>
            </a:r>
          </a:p>
          <a:p>
            <a:pPr lvl="2" indent="-457200" defTabSz="914400">
              <a:lnSpc>
                <a:spcPct val="90000"/>
              </a:lnSpc>
              <a:spcBef>
                <a:spcPts val="500"/>
              </a:spcBef>
              <a:buFont typeface="Wingdings" panose="05000000000000000000" pitchFamily="2" charset="2"/>
              <a:buChar char="§"/>
            </a:pPr>
            <a:r>
              <a:rPr lang="en-US" sz="2000" dirty="0">
                <a:solidFill>
                  <a:srgbClr val="01447B"/>
                </a:solidFill>
                <a:latin typeface="Arial"/>
              </a:rPr>
              <a:t>Use of assistive technology</a:t>
            </a:r>
          </a:p>
          <a:p>
            <a:pPr lvl="2" indent="-457200" defTabSz="914400">
              <a:lnSpc>
                <a:spcPct val="90000"/>
              </a:lnSpc>
              <a:spcBef>
                <a:spcPts val="500"/>
              </a:spcBef>
              <a:buFont typeface="Wingdings" panose="05000000000000000000" pitchFamily="2" charset="2"/>
              <a:buChar char="§"/>
            </a:pPr>
            <a:r>
              <a:rPr lang="en-US" sz="2000" dirty="0">
                <a:solidFill>
                  <a:srgbClr val="01447B"/>
                </a:solidFill>
                <a:latin typeface="Arial"/>
              </a:rPr>
              <a:t>Reasonable accommodations or auxiliary aids or services</a:t>
            </a:r>
          </a:p>
          <a:p>
            <a:pPr lvl="2" indent="-457200" defTabSz="914400">
              <a:lnSpc>
                <a:spcPct val="90000"/>
              </a:lnSpc>
              <a:spcBef>
                <a:spcPts val="500"/>
              </a:spcBef>
              <a:spcAft>
                <a:spcPts val="1200"/>
              </a:spcAft>
              <a:buFont typeface="Wingdings" panose="05000000000000000000" pitchFamily="2" charset="2"/>
              <a:buChar char="§"/>
            </a:pPr>
            <a:r>
              <a:rPr lang="en-US" sz="2000" dirty="0">
                <a:solidFill>
                  <a:srgbClr val="01447B"/>
                </a:solidFill>
                <a:latin typeface="Arial"/>
              </a:rPr>
              <a:t>Learned behavioral or adaptive neurological modifications</a:t>
            </a:r>
          </a:p>
          <a:p>
            <a:pPr lvl="1" indent="-457200" defTabSz="914400">
              <a:lnSpc>
                <a:spcPct val="90000"/>
              </a:lnSpc>
              <a:spcBef>
                <a:spcPts val="500"/>
              </a:spcBef>
              <a:buFont typeface="Wingdings" panose="05000000000000000000" pitchFamily="2" charset="2"/>
              <a:buChar char="§"/>
            </a:pPr>
            <a:r>
              <a:rPr lang="en-US" sz="2400" dirty="0">
                <a:solidFill>
                  <a:srgbClr val="464646"/>
                </a:solidFill>
                <a:latin typeface="Arial"/>
              </a:rPr>
              <a:t>This list </a:t>
            </a:r>
            <a:r>
              <a:rPr lang="en-US" sz="2400" b="1" u="sng" dirty="0">
                <a:solidFill>
                  <a:srgbClr val="464646"/>
                </a:solidFill>
                <a:latin typeface="Arial"/>
              </a:rPr>
              <a:t>excludes</a:t>
            </a:r>
            <a:r>
              <a:rPr lang="en-US" sz="2400" dirty="0">
                <a:solidFill>
                  <a:srgbClr val="464646"/>
                </a:solidFill>
                <a:latin typeface="Arial"/>
              </a:rPr>
              <a:t> ordinary eyeglasses and contact lenses</a:t>
            </a:r>
          </a:p>
          <a:p>
            <a:pPr>
              <a:spcAft>
                <a:spcPts val="1200"/>
              </a:spcAft>
            </a:pPr>
            <a:endParaRPr lang="en-US" sz="2800" u="sng" dirty="0"/>
          </a:p>
          <a:p>
            <a:pPr>
              <a:spcAft>
                <a:spcPts val="1200"/>
              </a:spcAft>
            </a:pPr>
            <a:endParaRPr lang="en-US" sz="2800" u="sng" dirty="0"/>
          </a:p>
          <a:p>
            <a:pPr>
              <a:spcAft>
                <a:spcPts val="1200"/>
              </a:spcAft>
            </a:pPr>
            <a:r>
              <a:rPr lang="en-US" sz="2800" u="sng" dirty="0"/>
              <a:t>Physical or mental impairment</a:t>
            </a:r>
            <a:r>
              <a:rPr lang="en-US" sz="2800" dirty="0"/>
              <a:t>:</a:t>
            </a:r>
            <a:r>
              <a:rPr lang="en-US" sz="2800" u="sng" dirty="0"/>
              <a:t> </a:t>
            </a:r>
          </a:p>
          <a:p>
            <a:pPr marL="914400" lvl="1" indent="-457200">
              <a:spcAft>
                <a:spcPts val="600"/>
              </a:spcAft>
              <a:buFont typeface="+mj-lt"/>
              <a:buAutoNum type="arabicPeriod"/>
            </a:pPr>
            <a:r>
              <a:rPr lang="en-US" sz="2600" dirty="0"/>
              <a:t>any physiological disorder or condition, cosmetic disfigurement, or anatomical loss affecting one or more of the following body systems: </a:t>
            </a:r>
          </a:p>
          <a:p>
            <a:pPr marL="1371600" lvl="2" indent="-457200">
              <a:spcAft>
                <a:spcPts val="600"/>
              </a:spcAft>
              <a:buFont typeface="+mj-lt"/>
              <a:buAutoNum type="alphaLcPeriod"/>
            </a:pPr>
            <a:r>
              <a:rPr lang="en-US" sz="2000" dirty="0">
                <a:solidFill>
                  <a:srgbClr val="000000"/>
                </a:solidFill>
              </a:rPr>
              <a:t>neurological; musculoskeletal; special sense organs; respiratory; including speech organs; cardiovascular; reproductive; digestive; </a:t>
            </a:r>
            <a:r>
              <a:rPr lang="en-US" sz="2000" dirty="0" err="1">
                <a:solidFill>
                  <a:srgbClr val="000000"/>
                </a:solidFill>
              </a:rPr>
              <a:t>genito</a:t>
            </a:r>
            <a:r>
              <a:rPr lang="en-US" sz="2000" dirty="0">
                <a:solidFill>
                  <a:srgbClr val="000000"/>
                </a:solidFill>
              </a:rPr>
              <a:t>-urinary; hemic and lymphatic; skin; and endocrine</a:t>
            </a:r>
          </a:p>
          <a:p>
            <a:pPr marL="914400" lvl="1" indent="-457200">
              <a:spcAft>
                <a:spcPts val="600"/>
              </a:spcAft>
              <a:buFont typeface="+mj-lt"/>
              <a:buAutoNum type="arabicPeriod"/>
            </a:pPr>
            <a:r>
              <a:rPr lang="en-US" sz="2600" dirty="0"/>
              <a:t>Any mental or psychological disorder, such as intellectual disability, organic brain syndrome, emotional or mental illness, and specific learning disabilities</a:t>
            </a:r>
          </a:p>
          <a:p>
            <a:pPr marL="914400" lvl="1" indent="-457200">
              <a:spcAft>
                <a:spcPts val="600"/>
              </a:spcAft>
              <a:buFont typeface="+mj-lt"/>
              <a:buAutoNum type="arabicPeriod"/>
            </a:pPr>
            <a:endParaRPr lang="en-US" sz="800" dirty="0"/>
          </a:p>
          <a:p>
            <a:r>
              <a:rPr lang="en-US" dirty="0"/>
              <a:t>34 C.F.R. § 104.3(j)(2)(i)</a:t>
            </a:r>
          </a:p>
          <a:p>
            <a:pPr lvl="0" defTabSz="914400">
              <a:lnSpc>
                <a:spcPct val="90000"/>
              </a:lnSpc>
              <a:spcBef>
                <a:spcPts val="1000"/>
              </a:spcBef>
              <a:spcAft>
                <a:spcPts val="1200"/>
              </a:spcAft>
            </a:pPr>
            <a:endParaRPr lang="en-US" sz="3200" dirty="0">
              <a:solidFill>
                <a:srgbClr val="464646"/>
              </a:solidFill>
              <a:latin typeface="Arial"/>
            </a:endParaRPr>
          </a:p>
          <a:p>
            <a:pPr lvl="0" defTabSz="914400">
              <a:lnSpc>
                <a:spcPct val="90000"/>
              </a:lnSpc>
              <a:spcBef>
                <a:spcPts val="1000"/>
              </a:spcBef>
              <a:spcAft>
                <a:spcPts val="1200"/>
              </a:spcAft>
            </a:pPr>
            <a:endParaRPr lang="en-US" sz="3200" dirty="0">
              <a:solidFill>
                <a:srgbClr val="464646"/>
              </a:solidFill>
              <a:latin typeface="Arial"/>
            </a:endParaRPr>
          </a:p>
          <a:p>
            <a:pPr lvl="0" defTabSz="914400">
              <a:lnSpc>
                <a:spcPct val="90000"/>
              </a:lnSpc>
              <a:spcBef>
                <a:spcPts val="1000"/>
              </a:spcBef>
              <a:spcAft>
                <a:spcPts val="1200"/>
              </a:spcAft>
            </a:pPr>
            <a:r>
              <a:rPr lang="en-US" sz="3200" dirty="0">
                <a:solidFill>
                  <a:srgbClr val="464646"/>
                </a:solidFill>
                <a:latin typeface="Arial"/>
              </a:rPr>
              <a:t>“Qualified Individual with Handicap” is any individual who:</a:t>
            </a:r>
          </a:p>
          <a:p>
            <a:pPr marL="914400" lvl="1" indent="-457200" defTabSz="914400">
              <a:lnSpc>
                <a:spcPct val="90000"/>
              </a:lnSpc>
              <a:spcBef>
                <a:spcPts val="500"/>
              </a:spcBef>
              <a:buFont typeface="+mj-lt"/>
              <a:buAutoNum type="arabicPeriod"/>
            </a:pPr>
            <a:r>
              <a:rPr lang="en-US" sz="2800" dirty="0">
                <a:solidFill>
                  <a:srgbClr val="464646"/>
                </a:solidFill>
                <a:latin typeface="Arial"/>
              </a:rPr>
              <a:t>Has a physical or mental impairment that substantially limits one or more major life activity,</a:t>
            </a:r>
          </a:p>
          <a:p>
            <a:pPr marL="914400" lvl="1" indent="-457200" defTabSz="914400">
              <a:lnSpc>
                <a:spcPct val="90000"/>
              </a:lnSpc>
              <a:spcBef>
                <a:spcPts val="500"/>
              </a:spcBef>
              <a:buFont typeface="+mj-lt"/>
              <a:buAutoNum type="arabicPeriod"/>
            </a:pPr>
            <a:r>
              <a:rPr lang="en-US" sz="2800" dirty="0">
                <a:solidFill>
                  <a:srgbClr val="464646"/>
                </a:solidFill>
                <a:latin typeface="Arial"/>
              </a:rPr>
              <a:t>Has a record of such impairment, or</a:t>
            </a:r>
          </a:p>
          <a:p>
            <a:pPr marL="914400" lvl="1" indent="-457200" defTabSz="914400">
              <a:lnSpc>
                <a:spcPct val="90000"/>
              </a:lnSpc>
              <a:spcBef>
                <a:spcPts val="500"/>
              </a:spcBef>
              <a:buFont typeface="+mj-lt"/>
              <a:buAutoNum type="arabicPeriod"/>
            </a:pPr>
            <a:r>
              <a:rPr lang="en-US" sz="2800" dirty="0">
                <a:solidFill>
                  <a:srgbClr val="464646"/>
                </a:solidFill>
                <a:latin typeface="Arial"/>
              </a:rPr>
              <a:t>Is regarded as having such an impairment</a:t>
            </a:r>
          </a:p>
          <a:p>
            <a:endParaRPr lang="en-US" sz="2000" dirty="0">
              <a:latin typeface="Arial" panose="020B0604020202020204" pitchFamily="34"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F9E97CDF-A2A1-4FF4-A606-4B85A76D7E8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1454630653"/>
      </p:ext>
    </p:extLst>
  </p:cSld>
  <p:clrMapOvr>
    <a:masterClrMapping/>
  </p:clrMapOvr>
  <mc:AlternateContent xmlns:mc="http://schemas.openxmlformats.org/markup-compatibility/2006">
    <mc:Choice xmlns:p14="http://schemas.microsoft.com/office/powerpoint/2010/main" Requires="p14">
      <p:transition spd="slow" p14:dur="2000" advTm="40534"/>
    </mc:Choice>
    <mc:Fallback>
      <p:transition spd="slow" advTm="40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5|5.3"/>
</p:tagLst>
</file>

<file path=ppt/tags/tag2.xml><?xml version="1.0" encoding="utf-8"?>
<p:tagLst xmlns:a="http://schemas.openxmlformats.org/drawingml/2006/main" xmlns:r="http://schemas.openxmlformats.org/officeDocument/2006/relationships" xmlns:p="http://schemas.openxmlformats.org/presentationml/2006/main">
  <p:tag name="TIMING" val="|4.3|3.3|5.7|5.2"/>
</p:tagLst>
</file>

<file path=ppt/tags/tag3.xml><?xml version="1.0" encoding="utf-8"?>
<p:tagLst xmlns:a="http://schemas.openxmlformats.org/drawingml/2006/main" xmlns:r="http://schemas.openxmlformats.org/officeDocument/2006/relationships" xmlns:p="http://schemas.openxmlformats.org/presentationml/2006/main">
  <p:tag name="TIMING" val="|5.9|7.1|2.8"/>
</p:tagLst>
</file>

<file path=ppt/tags/tag4.xml><?xml version="1.0" encoding="utf-8"?>
<p:tagLst xmlns:a="http://schemas.openxmlformats.org/drawingml/2006/main" xmlns:r="http://schemas.openxmlformats.org/officeDocument/2006/relationships" xmlns:p="http://schemas.openxmlformats.org/presentationml/2006/main">
  <p:tag name="TIMING" val="|3.4|11|16.4"/>
</p:tagLst>
</file>

<file path=ppt/tags/tag5.xml><?xml version="1.0" encoding="utf-8"?>
<p:tagLst xmlns:a="http://schemas.openxmlformats.org/drawingml/2006/main" xmlns:r="http://schemas.openxmlformats.org/officeDocument/2006/relationships" xmlns:p="http://schemas.openxmlformats.org/presentationml/2006/main">
  <p:tag name="TIMING" val="|13.3|20.6"/>
</p:tagLst>
</file>

<file path=ppt/tags/tag6.xml><?xml version="1.0" encoding="utf-8"?>
<p:tagLst xmlns:a="http://schemas.openxmlformats.org/drawingml/2006/main" xmlns:r="http://schemas.openxmlformats.org/officeDocument/2006/relationships" xmlns:p="http://schemas.openxmlformats.org/presentationml/2006/main">
  <p:tag name="TIMING" val="|1.3|15.4|6.5"/>
</p:tagLst>
</file>

<file path=ppt/tags/tag7.xml><?xml version="1.0" encoding="utf-8"?>
<p:tagLst xmlns:a="http://schemas.openxmlformats.org/drawingml/2006/main" xmlns:r="http://schemas.openxmlformats.org/officeDocument/2006/relationships" xmlns:p="http://schemas.openxmlformats.org/presentationml/2006/main">
  <p:tag name="TIMING" val="|26.9|5.4|3.4|4.2"/>
</p:tagLst>
</file>

<file path=ppt/tags/tag8.xml><?xml version="1.0" encoding="utf-8"?>
<p:tagLst xmlns:a="http://schemas.openxmlformats.org/drawingml/2006/main" xmlns:r="http://schemas.openxmlformats.org/officeDocument/2006/relationships" xmlns:p="http://schemas.openxmlformats.org/presentationml/2006/main">
  <p:tag name="TIMING" val="|6.2|3.8|4.3"/>
</p:tagLst>
</file>

<file path=ppt/tags/tag9.xml><?xml version="1.0" encoding="utf-8"?>
<p:tagLst xmlns:a="http://schemas.openxmlformats.org/drawingml/2006/main" xmlns:r="http://schemas.openxmlformats.org/officeDocument/2006/relationships" xmlns:p="http://schemas.openxmlformats.org/presentationml/2006/main">
  <p:tag name="TIMING" val="|1.1|22|5.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Expo.thmx</Template>
  <TotalTime>8116</TotalTime>
  <Words>1238</Words>
  <Application>Microsoft Office PowerPoint</Application>
  <PresentationFormat>On-screen Show (4:3)</PresentationFormat>
  <Paragraphs>167</Paragraphs>
  <Slides>15</Slides>
  <Notes>15</Notes>
  <HiddenSlides>0</HiddenSlides>
  <MMClips>15</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Arial</vt:lpstr>
      <vt:lpstr>Calibri</vt:lpstr>
      <vt:lpstr>Calibri Light</vt:lpstr>
      <vt:lpstr>Gill Sans MT</vt:lpstr>
      <vt:lpstr>Myriad Pro</vt:lpstr>
      <vt:lpstr>Wingdings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Dykeman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Thompson</dc:creator>
  <cp:lastModifiedBy>Ballbach, Rebecca P.</cp:lastModifiedBy>
  <cp:revision>521</cp:revision>
  <cp:lastPrinted>2018-11-08T14:57:13Z</cp:lastPrinted>
  <dcterms:created xsi:type="dcterms:W3CDTF">2016-08-25T16:48:33Z</dcterms:created>
  <dcterms:modified xsi:type="dcterms:W3CDTF">2020-06-08T16:55:44Z</dcterms:modified>
</cp:coreProperties>
</file>